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413" r:id="rId2"/>
    <p:sldId id="311" r:id="rId3"/>
    <p:sldId id="336" r:id="rId4"/>
    <p:sldId id="419" r:id="rId5"/>
    <p:sldId id="277" r:id="rId6"/>
    <p:sldId id="445" r:id="rId7"/>
    <p:sldId id="446" r:id="rId8"/>
    <p:sldId id="376" r:id="rId9"/>
    <p:sldId id="378" r:id="rId10"/>
    <p:sldId id="414" r:id="rId11"/>
    <p:sldId id="313" r:id="rId12"/>
    <p:sldId id="281" r:id="rId13"/>
    <p:sldId id="318" r:id="rId14"/>
    <p:sldId id="361" r:id="rId15"/>
    <p:sldId id="447" r:id="rId16"/>
    <p:sldId id="417" r:id="rId17"/>
    <p:sldId id="418" r:id="rId18"/>
    <p:sldId id="262" r:id="rId19"/>
    <p:sldId id="320" r:id="rId20"/>
    <p:sldId id="287" r:id="rId21"/>
    <p:sldId id="314" r:id="rId22"/>
    <p:sldId id="363" r:id="rId23"/>
    <p:sldId id="448"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p15:clr>
            <a:srgbClr val="A4A3A4"/>
          </p15:clr>
        </p15:guide>
        <p15:guide id="2" pos="38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D0CA"/>
    <a:srgbClr val="3FDFFF"/>
    <a:srgbClr val="2A9995"/>
    <a:srgbClr val="01E2BC"/>
    <a:srgbClr val="7DD1FF"/>
    <a:srgbClr val="0D1325"/>
    <a:srgbClr val="8EE0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9" autoAdjust="0"/>
    <p:restoredTop sz="95226" autoAdjust="0"/>
  </p:normalViewPr>
  <p:slideViewPr>
    <p:cSldViewPr snapToGrid="0" showGuides="1">
      <p:cViewPr varScale="1">
        <p:scale>
          <a:sx n="105" d="100"/>
          <a:sy n="105" d="100"/>
        </p:scale>
        <p:origin x="372" y="108"/>
      </p:cViewPr>
      <p:guideLst>
        <p:guide orient="horz" pos="2150"/>
        <p:guide pos="3852"/>
      </p:guideLst>
    </p:cSldViewPr>
  </p:slideViewPr>
  <p:notesTextViewPr>
    <p:cViewPr>
      <p:scale>
        <a:sx n="1" d="1"/>
        <a:sy n="1" d="1"/>
      </p:scale>
      <p:origin x="0" y="0"/>
    </p:cViewPr>
  </p:notesTextViewPr>
  <p:sorterViewPr>
    <p:cViewPr>
      <p:scale>
        <a:sx n="75" d="100"/>
        <a:sy n="75" d="100"/>
      </p:scale>
      <p:origin x="0" y="1952"/>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551791655341402"/>
          <c:y val="0.18375800153657601"/>
          <c:w val="0.50337612788981401"/>
          <c:h val="0.56913626478339396"/>
        </c:manualLayout>
      </c:layout>
      <c:radarChart>
        <c:radarStyle val="marker"/>
        <c:varyColors val="0"/>
        <c:ser>
          <c:idx val="0"/>
          <c:order val="0"/>
          <c:tx>
            <c:strRef>
              <c:f>Sheet1!$B$1</c:f>
              <c:strCache>
                <c:ptCount val="1"/>
                <c:pt idx="0">
                  <c:v>系列 1</c:v>
                </c:pt>
              </c:strCache>
            </c:strRef>
          </c:tx>
          <c:spPr>
            <a:ln w="50800" cap="rnd" cmpd="sng" algn="ctr">
              <a:solidFill>
                <a:schemeClr val="accent2">
                  <a:lumMod val="60000"/>
                  <a:lumOff val="40000"/>
                </a:schemeClr>
              </a:solidFill>
              <a:prstDash val="solid"/>
              <a:round/>
            </a:ln>
            <a:effectLst/>
          </c:spPr>
          <c:marker>
            <c:symbol val="none"/>
          </c:marker>
          <c:cat>
            <c:strRef>
              <c:f>Sheet1!$A$2:$A$6</c:f>
              <c:strCache>
                <c:ptCount val="5"/>
                <c:pt idx="0">
                  <c:v>产品换代</c:v>
                </c:pt>
                <c:pt idx="1">
                  <c:v>产品销售</c:v>
                </c:pt>
                <c:pt idx="2">
                  <c:v>新产品开发</c:v>
                </c:pt>
                <c:pt idx="3">
                  <c:v>个性化定制</c:v>
                </c:pt>
                <c:pt idx="4">
                  <c:v>云端互联</c:v>
                </c:pt>
              </c:strCache>
            </c:strRef>
          </c:cat>
          <c:val>
            <c:numRef>
              <c:f>Sheet1!$B$2:$B$6</c:f>
              <c:numCache>
                <c:formatCode>General</c:formatCode>
                <c:ptCount val="5"/>
                <c:pt idx="0">
                  <c:v>32</c:v>
                </c:pt>
                <c:pt idx="1">
                  <c:v>32</c:v>
                </c:pt>
                <c:pt idx="2">
                  <c:v>28</c:v>
                </c:pt>
                <c:pt idx="3">
                  <c:v>20</c:v>
                </c:pt>
                <c:pt idx="4">
                  <c:v>15</c:v>
                </c:pt>
              </c:numCache>
            </c:numRef>
          </c:val>
          <c:extLst>
            <c:ext xmlns:c16="http://schemas.microsoft.com/office/drawing/2014/chart" uri="{C3380CC4-5D6E-409C-BE32-E72D297353CC}">
              <c16:uniqueId val="{00000000-9A5C-4492-8898-6FA5EDDB8970}"/>
            </c:ext>
          </c:extLst>
        </c:ser>
        <c:ser>
          <c:idx val="1"/>
          <c:order val="1"/>
          <c:tx>
            <c:strRef>
              <c:f>Sheet1!$C$1</c:f>
              <c:strCache>
                <c:ptCount val="1"/>
                <c:pt idx="0">
                  <c:v>系列 2</c:v>
                </c:pt>
              </c:strCache>
            </c:strRef>
          </c:tx>
          <c:spPr>
            <a:ln w="38100" cap="rnd" cmpd="sng" algn="ctr">
              <a:gradFill>
                <a:gsLst>
                  <a:gs pos="0">
                    <a:srgbClr val="03D4A8"/>
                  </a:gs>
                  <a:gs pos="25000">
                    <a:srgbClr val="21D6E0"/>
                  </a:gs>
                  <a:gs pos="75000">
                    <a:srgbClr val="0087E6"/>
                  </a:gs>
                  <a:gs pos="100000">
                    <a:srgbClr val="005CBF"/>
                  </a:gs>
                </a:gsLst>
                <a:lin ang="5400000" scaled="0"/>
              </a:gradFill>
              <a:prstDash val="solid"/>
              <a:round/>
            </a:ln>
            <a:effectLst/>
          </c:spPr>
          <c:marker>
            <c:symbol val="none"/>
          </c:marker>
          <c:cat>
            <c:strRef>
              <c:f>Sheet1!$A$2:$A$6</c:f>
              <c:strCache>
                <c:ptCount val="5"/>
                <c:pt idx="0">
                  <c:v>产品换代</c:v>
                </c:pt>
                <c:pt idx="1">
                  <c:v>产品销售</c:v>
                </c:pt>
                <c:pt idx="2">
                  <c:v>新产品开发</c:v>
                </c:pt>
                <c:pt idx="3">
                  <c:v>个性化定制</c:v>
                </c:pt>
                <c:pt idx="4">
                  <c:v>云端互联</c:v>
                </c:pt>
              </c:strCache>
            </c:strRef>
          </c:cat>
          <c:val>
            <c:numRef>
              <c:f>Sheet1!$C$2:$C$6</c:f>
              <c:numCache>
                <c:formatCode>General</c:formatCode>
                <c:ptCount val="5"/>
                <c:pt idx="0">
                  <c:v>12</c:v>
                </c:pt>
                <c:pt idx="1">
                  <c:v>12</c:v>
                </c:pt>
                <c:pt idx="2">
                  <c:v>12</c:v>
                </c:pt>
                <c:pt idx="3">
                  <c:v>30</c:v>
                </c:pt>
                <c:pt idx="4">
                  <c:v>28</c:v>
                </c:pt>
              </c:numCache>
            </c:numRef>
          </c:val>
          <c:extLst>
            <c:ext xmlns:c16="http://schemas.microsoft.com/office/drawing/2014/chart" uri="{C3380CC4-5D6E-409C-BE32-E72D297353CC}">
              <c16:uniqueId val="{00000001-9A5C-4492-8898-6FA5EDDB8970}"/>
            </c:ext>
          </c:extLst>
        </c:ser>
        <c:dLbls>
          <c:showLegendKey val="0"/>
          <c:showVal val="0"/>
          <c:showCatName val="0"/>
          <c:showSerName val="0"/>
          <c:showPercent val="0"/>
          <c:showBubbleSize val="0"/>
        </c:dLbls>
        <c:axId val="304022976"/>
        <c:axId val="304024152"/>
      </c:radarChart>
      <c:catAx>
        <c:axId val="304022976"/>
        <c:scaling>
          <c:orientation val="minMax"/>
        </c:scaling>
        <c:delete val="0"/>
        <c:axPos val="b"/>
        <c:numFmt formatCode="m/d/yyyy"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2000" b="0" i="0" u="none" strike="noStrike" kern="1200" cap="none" spc="0" normalizeH="0" baseline="0">
                <a:solidFill>
                  <a:schemeClr val="bg1"/>
                </a:solidFill>
                <a:uFill>
                  <a:solidFill>
                    <a:schemeClr val="bg1"/>
                  </a:solidFill>
                </a:uFill>
                <a:latin typeface="+mn-lt"/>
                <a:ea typeface="+mn-ea"/>
                <a:cs typeface="+mn-ea"/>
                <a:sym typeface="+mn-lt"/>
              </a:defRPr>
            </a:pPr>
            <a:endParaRPr lang="zh-CN"/>
          </a:p>
        </c:txPr>
        <c:crossAx val="304024152"/>
        <c:crosses val="autoZero"/>
        <c:auto val="1"/>
        <c:lblAlgn val="ctr"/>
        <c:lblOffset val="100"/>
        <c:noMultiLvlLbl val="0"/>
      </c:catAx>
      <c:valAx>
        <c:axId val="304024152"/>
        <c:scaling>
          <c:orientation val="minMax"/>
        </c:scaling>
        <c:delete val="1"/>
        <c:axPos val="l"/>
        <c:majorGridlines>
          <c:spPr>
            <a:ln w="9525" cap="flat" cmpd="sng" algn="ctr">
              <a:solidFill>
                <a:schemeClr val="bg1">
                  <a:lumMod val="95000"/>
                </a:schemeClr>
              </a:solidFill>
              <a:prstDash val="solid"/>
              <a:round/>
            </a:ln>
            <a:effectLst/>
          </c:spPr>
        </c:majorGridlines>
        <c:numFmt formatCode="General" sourceLinked="1"/>
        <c:majorTickMark val="none"/>
        <c:minorTickMark val="none"/>
        <c:tickLblPos val="nextTo"/>
        <c:crossAx val="304022976"/>
        <c:crosses val="autoZero"/>
        <c:crossBetween val="between"/>
      </c:valAx>
      <c:spPr>
        <a:noFill/>
        <a:ln>
          <a:noFill/>
        </a:ln>
        <a:effectLst/>
      </c:spPr>
    </c:plotArea>
    <c:plotVisOnly val="1"/>
    <c:dispBlanksAs val="gap"/>
    <c:showDLblsOverMax val="0"/>
  </c:chart>
  <c:spPr>
    <a:noFill/>
    <a:ln>
      <a:noFill/>
    </a:ln>
    <a:effectLst/>
  </c:spPr>
  <c:txPr>
    <a:bodyPr/>
    <a:lstStyle/>
    <a:p>
      <a:pPr>
        <a:defRPr lang="zh-CN">
          <a:solidFill>
            <a:schemeClr val="bg1"/>
          </a:solidFill>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8CDDB4-6553-4F69-92A5-864D7528836E}" type="datetimeFigureOut">
              <a:rPr lang="zh-CN" altLang="en-US" smtClean="0"/>
              <a:t>2022/5/26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D39D0A-ED8E-4A87-BA33-B024370FBD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D39D0A-ED8E-4A87-BA33-B024370FBD8A}" type="slidenum">
              <a:rPr lang="zh-CN" altLang="en-US" smtClean="0"/>
              <a:t>17</a:t>
            </a:fld>
            <a:endParaRPr lang="zh-CN" altLang="en-US"/>
          </a:p>
        </p:txBody>
      </p:sp>
    </p:spTree>
    <p:extLst>
      <p:ext uri="{BB962C8B-B14F-4D97-AF65-F5344CB8AC3E}">
        <p14:creationId xmlns:p14="http://schemas.microsoft.com/office/powerpoint/2010/main" val="2358775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20</a:t>
            </a:fld>
            <a:endParaRPr lang="zh-CN" altLang="en-US"/>
          </a:p>
        </p:txBody>
      </p:sp>
    </p:spTree>
    <p:extLst>
      <p:ext uri="{BB962C8B-B14F-4D97-AF65-F5344CB8AC3E}">
        <p14:creationId xmlns:p14="http://schemas.microsoft.com/office/powerpoint/2010/main" val="2964044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D39D0A-ED8E-4A87-BA33-B024370FBD8A}" type="slidenum">
              <a:rPr lang="zh-CN" altLang="en-US" smtClean="0"/>
              <a:t>9</a:t>
            </a:fld>
            <a:endParaRPr lang="zh-CN" altLang="en-US"/>
          </a:p>
        </p:txBody>
      </p:sp>
    </p:spTree>
    <p:extLst>
      <p:ext uri="{BB962C8B-B14F-4D97-AF65-F5344CB8AC3E}">
        <p14:creationId xmlns:p14="http://schemas.microsoft.com/office/powerpoint/2010/main" val="1996488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AD8AD4C7-00E1-484E-ADC6-80BED9BCD7E0}" type="datetimeFigureOut">
              <a:rPr lang="zh-CN" altLang="en-US" smtClean="0"/>
              <a:t>2022/5/26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819B093F-DDD8-4FA1-B0B2-6BD78FD0BB3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1874" y="0"/>
            <a:ext cx="12192000" cy="685800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3" descr="C:\Users\Maibenben\Desktop\dc8fff974ce70639c792d68b04c2e7d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 y="2352325"/>
            <a:ext cx="12192000" cy="24266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aibenben\Desktop\未标题-4 副本.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7536" y="-11906"/>
            <a:ext cx="3136928" cy="266051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54"/>
          <p:cNvSpPr txBox="1"/>
          <p:nvPr/>
        </p:nvSpPr>
        <p:spPr>
          <a:xfrm>
            <a:off x="1682340" y="5793792"/>
            <a:ext cx="8803572" cy="368300"/>
          </a:xfrm>
          <a:prstGeom prst="rect">
            <a:avLst/>
          </a:prstGeom>
          <a:noFill/>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1800" b="1" spc="300" dirty="0">
                <a:gradFill flip="none" rotWithShape="1">
                  <a:gsLst>
                    <a:gs pos="0">
                      <a:srgbClr val="FFFFFF"/>
                    </a:gs>
                    <a:gs pos="7001">
                      <a:srgbClr val="E6E6E6"/>
                    </a:gs>
                    <a:gs pos="32001">
                      <a:schemeClr val="bg1">
                        <a:lumMod val="65000"/>
                      </a:schemeClr>
                    </a:gs>
                    <a:gs pos="47000">
                      <a:srgbClr val="E6E6E6"/>
                    </a:gs>
                    <a:gs pos="85001">
                      <a:schemeClr val="bg1">
                        <a:lumMod val="65000"/>
                      </a:schemeClr>
                    </a:gs>
                    <a:gs pos="100000">
                      <a:srgbClr val="E6E6E6"/>
                    </a:gs>
                  </a:gsLst>
                  <a:lin ang="13500000" scaled="1"/>
                  <a:tileRect/>
                </a:gradFill>
                <a:effectLst>
                  <a:glow rad="88900">
                    <a:srgbClr val="073780">
                      <a:alpha val="58000"/>
                    </a:srgbClr>
                  </a:glow>
                  <a:outerShdw blurRad="38100" dist="38100" dir="2700000" algn="tl">
                    <a:srgbClr val="000000">
                      <a:alpha val="43137"/>
                    </a:srgbClr>
                  </a:outerShdw>
                </a:effectLst>
                <a:latin typeface="+mn-lt"/>
                <a:ea typeface="+mn-ea"/>
                <a:cs typeface="+mn-ea"/>
                <a:sym typeface="+mn-lt"/>
              </a:rPr>
              <a:t>演讲人：臻星途</a:t>
            </a:r>
            <a:r>
              <a:rPr lang="en-US" altLang="zh-CN" sz="1800" b="1" spc="300" dirty="0">
                <a:gradFill flip="none" rotWithShape="1">
                  <a:gsLst>
                    <a:gs pos="0">
                      <a:srgbClr val="FFFFFF"/>
                    </a:gs>
                    <a:gs pos="7001">
                      <a:srgbClr val="E6E6E6"/>
                    </a:gs>
                    <a:gs pos="32001">
                      <a:schemeClr val="bg1">
                        <a:lumMod val="65000"/>
                      </a:schemeClr>
                    </a:gs>
                    <a:gs pos="47000">
                      <a:srgbClr val="E6E6E6"/>
                    </a:gs>
                    <a:gs pos="85001">
                      <a:schemeClr val="bg1">
                        <a:lumMod val="65000"/>
                      </a:schemeClr>
                    </a:gs>
                    <a:gs pos="100000">
                      <a:srgbClr val="E6E6E6"/>
                    </a:gs>
                  </a:gsLst>
                  <a:lin ang="13500000" scaled="1"/>
                  <a:tileRect/>
                </a:gradFill>
                <a:effectLst>
                  <a:glow rad="88900">
                    <a:srgbClr val="073780">
                      <a:alpha val="58000"/>
                    </a:srgbClr>
                  </a:glow>
                  <a:outerShdw blurRad="38100" dist="38100" dir="2700000" algn="tl">
                    <a:srgbClr val="000000">
                      <a:alpha val="43137"/>
                    </a:srgbClr>
                  </a:outerShdw>
                </a:effectLst>
                <a:latin typeface="+mn-lt"/>
                <a:ea typeface="+mn-ea"/>
                <a:cs typeface="+mn-ea"/>
                <a:sym typeface="+mn-lt"/>
              </a:rPr>
              <a:t>-</a:t>
            </a:r>
            <a:r>
              <a:rPr lang="zh-CN" altLang="en-US" sz="1800" b="1" spc="300" dirty="0">
                <a:gradFill flip="none" rotWithShape="1">
                  <a:gsLst>
                    <a:gs pos="0">
                      <a:srgbClr val="FFFFFF"/>
                    </a:gs>
                    <a:gs pos="7001">
                      <a:srgbClr val="E6E6E6"/>
                    </a:gs>
                    <a:gs pos="32001">
                      <a:schemeClr val="bg1">
                        <a:lumMod val="65000"/>
                      </a:schemeClr>
                    </a:gs>
                    <a:gs pos="47000">
                      <a:srgbClr val="E6E6E6"/>
                    </a:gs>
                    <a:gs pos="85001">
                      <a:schemeClr val="bg1">
                        <a:lumMod val="65000"/>
                      </a:schemeClr>
                    </a:gs>
                    <a:gs pos="100000">
                      <a:srgbClr val="E6E6E6"/>
                    </a:gs>
                  </a:gsLst>
                  <a:lin ang="13500000" scaled="1"/>
                  <a:tileRect/>
                </a:gradFill>
                <a:effectLst>
                  <a:glow rad="88900">
                    <a:srgbClr val="073780">
                      <a:alpha val="58000"/>
                    </a:srgbClr>
                  </a:glow>
                  <a:outerShdw blurRad="38100" dist="38100" dir="2700000" algn="tl">
                    <a:srgbClr val="000000">
                      <a:alpha val="43137"/>
                    </a:srgbClr>
                  </a:outerShdw>
                </a:effectLst>
                <a:latin typeface="+mn-lt"/>
                <a:ea typeface="+mn-ea"/>
                <a:cs typeface="+mn-ea"/>
                <a:sym typeface="+mn-lt"/>
              </a:rPr>
              <a:t>何峰标   </a:t>
            </a:r>
          </a:p>
        </p:txBody>
      </p:sp>
      <p:sp>
        <p:nvSpPr>
          <p:cNvPr id="13" name="文本框 54"/>
          <p:cNvSpPr txBox="1"/>
          <p:nvPr/>
        </p:nvSpPr>
        <p:spPr>
          <a:xfrm>
            <a:off x="1694214" y="3663408"/>
            <a:ext cx="8803572" cy="398780"/>
          </a:xfrm>
          <a:prstGeom prst="rect">
            <a:avLst/>
          </a:prstGeom>
          <a:noFill/>
          <a:effectLst>
            <a:glow rad="63500">
              <a:schemeClr val="accent1">
                <a:satMod val="175000"/>
                <a:alpha val="40000"/>
              </a:schemeClr>
            </a:glow>
          </a:effectLst>
        </p:spPr>
        <p:txBody>
          <a:bodyPr wrap="square" rtlCol="0">
            <a:spAutoFit/>
          </a:bodyPr>
          <a:lstStyle>
            <a:defPPr>
              <a:defRPr lang="zh-CN"/>
            </a:defPPr>
            <a:lvl1pPr marL="342900" indent="-342900">
              <a:buFont typeface="Wingdings" panose="05000000000000000000" pitchFamily="2" charset="2"/>
              <a:buChar char="Ø"/>
              <a:defRPr sz="2400">
                <a:gradFill>
                  <a:gsLst>
                    <a:gs pos="0">
                      <a:schemeClr val="bg1"/>
                    </a:gs>
                    <a:gs pos="100000">
                      <a:srgbClr val="2A9995"/>
                    </a:gs>
                  </a:gsLst>
                  <a:lin ang="5400000" scaled="1"/>
                </a:gradFill>
                <a:effectLst>
                  <a:glow rad="88900">
                    <a:srgbClr val="073780">
                      <a:alpha val="58000"/>
                    </a:srgbClr>
                  </a:glow>
                </a:effectLst>
                <a:latin typeface="经典综艺体简" panose="02010609000101010101" pitchFamily="49" charset="-122"/>
                <a:ea typeface="经典综艺体简" panose="02010609000101010101" pitchFamily="49" charset="-122"/>
                <a:cs typeface="经典综艺体简" panose="02010609000101010101" pitchFamily="49" charset="-122"/>
              </a:defRPr>
            </a:lvl1pPr>
          </a:lstStyle>
          <a:p>
            <a:pPr marL="0" indent="0" algn="ctr">
              <a:buNone/>
            </a:pPr>
            <a:r>
              <a:rPr lang="zh-CN" altLang="en-US" sz="2000" b="1" spc="300" dirty="0">
                <a:solidFill>
                  <a:schemeClr val="bg1">
                    <a:lumMod val="95000"/>
                  </a:schemeClr>
                </a:solidFill>
                <a:effectLst>
                  <a:glow rad="63500">
                    <a:schemeClr val="accent1">
                      <a:satMod val="175000"/>
                      <a:alpha val="40000"/>
                    </a:schemeClr>
                  </a:glow>
                  <a:outerShdw blurRad="38100" dist="38100" dir="2700000" algn="tl">
                    <a:srgbClr val="000000">
                      <a:alpha val="43137"/>
                    </a:srgbClr>
                  </a:outerShdw>
                </a:effectLst>
                <a:latin typeface="+mn-lt"/>
                <a:ea typeface="+mn-ea"/>
                <a:cs typeface="+mn-ea"/>
                <a:sym typeface="+mn-lt"/>
              </a:rPr>
              <a:t>新时代农业劳动者的电子“充能站”</a:t>
            </a:r>
          </a:p>
        </p:txBody>
      </p:sp>
      <p:sp>
        <p:nvSpPr>
          <p:cNvPr id="2" name="文本框 1">
            <a:extLst>
              <a:ext uri="{FF2B5EF4-FFF2-40B4-BE49-F238E27FC236}">
                <a16:creationId xmlns:a16="http://schemas.microsoft.com/office/drawing/2014/main" id="{12A8E9C9-194A-D83D-67EA-76515B808E5B}"/>
              </a:ext>
            </a:extLst>
          </p:cNvPr>
          <p:cNvSpPr txBox="1"/>
          <p:nvPr/>
        </p:nvSpPr>
        <p:spPr>
          <a:xfrm>
            <a:off x="3173505" y="2642328"/>
            <a:ext cx="6562165" cy="923330"/>
          </a:xfrm>
          <a:prstGeom prst="rect">
            <a:avLst/>
          </a:prstGeom>
          <a:noFill/>
        </p:spPr>
        <p:txBody>
          <a:bodyPr wrap="square" rtlCol="0">
            <a:spAutoFit/>
          </a:bodyPr>
          <a:lstStyle/>
          <a:p>
            <a:pPr algn="ctr"/>
            <a:r>
              <a:rPr lang="zh-CN" altLang="en-US" sz="5400" b="1" spc="300" dirty="0">
                <a:solidFill>
                  <a:schemeClr val="bg1">
                    <a:lumMod val="95000"/>
                  </a:schemeClr>
                </a:solidFill>
                <a:effectLst>
                  <a:glow rad="63500">
                    <a:schemeClr val="accent1">
                      <a:satMod val="175000"/>
                      <a:alpha val="40000"/>
                    </a:schemeClr>
                  </a:glow>
                  <a:outerShdw blurRad="38100" dist="38100" dir="2700000" algn="tl">
                    <a:srgbClr val="000000">
                      <a:alpha val="43137"/>
                    </a:srgbClr>
                  </a:outerShdw>
                </a:effectLst>
                <a:cs typeface="+mn-ea"/>
              </a:rPr>
              <a:t>智能农业“检测站”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1359894"/>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4655" y="212915"/>
            <a:ext cx="1899920" cy="46037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产品战略</a:t>
            </a:r>
          </a:p>
        </p:txBody>
      </p:sp>
      <p:grpSp>
        <p:nvGrpSpPr>
          <p:cNvPr id="50" name="组合 49"/>
          <p:cNvGrpSpPr/>
          <p:nvPr/>
        </p:nvGrpSpPr>
        <p:grpSpPr>
          <a:xfrm flipH="1">
            <a:off x="0" y="780260"/>
            <a:ext cx="5724000" cy="78378"/>
            <a:chOff x="6911145" y="6507480"/>
            <a:chExt cx="4984946" cy="78378"/>
          </a:xfrm>
        </p:grpSpPr>
        <p:sp>
          <p:nvSpPr>
            <p:cNvPr id="51" name="任意多边形 50"/>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51"/>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52"/>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平行四边形 53"/>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54"/>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平行四边形 55"/>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TextBox 91"/>
          <p:cNvSpPr txBox="1"/>
          <p:nvPr/>
        </p:nvSpPr>
        <p:spPr>
          <a:xfrm>
            <a:off x="4318000" y="1494790"/>
            <a:ext cx="5441315" cy="1198880"/>
          </a:xfrm>
          <a:prstGeom prst="rect">
            <a:avLst/>
          </a:prstGeom>
          <a:noFill/>
        </p:spPr>
        <p:txBody>
          <a:bodyPr wrap="square" rtlCol="0" anchor="ctr">
            <a:spAutoFit/>
          </a:bodyPr>
          <a:lstStyle/>
          <a:p>
            <a:pPr lvl="0" algn="ctr"/>
            <a:r>
              <a:rPr lang="en-US" altLang="zh-CN" sz="2400" dirty="0">
                <a:solidFill>
                  <a:schemeClr val="bg1"/>
                </a:solidFill>
                <a:effectLst>
                  <a:outerShdw blurRad="266700" algn="tl" rotWithShape="0">
                    <a:schemeClr val="tx2">
                      <a:lumMod val="40000"/>
                      <a:lumOff val="60000"/>
                      <a:alpha val="55000"/>
                    </a:schemeClr>
                  </a:outerShdw>
                </a:effectLst>
                <a:cs typeface="+mn-ea"/>
                <a:sym typeface="+mn-lt"/>
              </a:rPr>
              <a:t>体积</a:t>
            </a:r>
            <a:r>
              <a:rPr lang="en-US" altLang="zh-CN" sz="7200" dirty="0">
                <a:solidFill>
                  <a:schemeClr val="bg1"/>
                </a:solidFill>
                <a:effectLst>
                  <a:outerShdw blurRad="266700" algn="tl" rotWithShape="0">
                    <a:schemeClr val="tx2">
                      <a:lumMod val="40000"/>
                      <a:lumOff val="60000"/>
                      <a:alpha val="55000"/>
                    </a:schemeClr>
                  </a:outerShdw>
                </a:effectLst>
                <a:cs typeface="+mn-ea"/>
                <a:sym typeface="+mn-lt"/>
              </a:rPr>
              <a:t>小</a:t>
            </a:r>
            <a:r>
              <a:rPr lang="en-US" altLang="zh-CN" sz="2400" dirty="0">
                <a:solidFill>
                  <a:schemeClr val="bg1"/>
                </a:solidFill>
                <a:effectLst>
                  <a:outerShdw blurRad="266700" algn="tl" rotWithShape="0">
                    <a:schemeClr val="tx2">
                      <a:lumMod val="40000"/>
                      <a:lumOff val="60000"/>
                      <a:alpha val="55000"/>
                    </a:schemeClr>
                  </a:outerShdw>
                </a:effectLst>
                <a:cs typeface="+mn-ea"/>
                <a:sym typeface="+mn-lt"/>
              </a:rPr>
              <a:t>，</a:t>
            </a:r>
            <a:r>
              <a:rPr lang="en-US" altLang="zh-CN" sz="7200" dirty="0">
                <a:solidFill>
                  <a:schemeClr val="bg1"/>
                </a:solidFill>
                <a:effectLst>
                  <a:outerShdw blurRad="266700" algn="tl" rotWithShape="0">
                    <a:schemeClr val="tx2">
                      <a:lumMod val="40000"/>
                      <a:lumOff val="60000"/>
                      <a:alpha val="55000"/>
                    </a:schemeClr>
                  </a:outerShdw>
                </a:effectLst>
                <a:cs typeface="+mn-ea"/>
                <a:sym typeface="+mn-lt"/>
              </a:rPr>
              <a:t>高</a:t>
            </a:r>
            <a:r>
              <a:rPr lang="en-US" altLang="zh-CN" sz="2400" dirty="0">
                <a:solidFill>
                  <a:schemeClr val="bg1"/>
                </a:solidFill>
                <a:effectLst>
                  <a:outerShdw blurRad="266700" algn="tl" rotWithShape="0">
                    <a:schemeClr val="tx2">
                      <a:lumMod val="40000"/>
                      <a:lumOff val="60000"/>
                      <a:alpha val="55000"/>
                    </a:schemeClr>
                  </a:outerShdw>
                </a:effectLst>
                <a:cs typeface="+mn-ea"/>
                <a:sym typeface="+mn-lt"/>
              </a:rPr>
              <a:t>效化，</a:t>
            </a:r>
            <a:r>
              <a:rPr lang="en-US" altLang="zh-CN" sz="7200" dirty="0">
                <a:solidFill>
                  <a:schemeClr val="bg1"/>
                </a:solidFill>
                <a:effectLst>
                  <a:outerShdw blurRad="266700" algn="tl" rotWithShape="0">
                    <a:schemeClr val="tx2">
                      <a:lumMod val="40000"/>
                      <a:lumOff val="60000"/>
                      <a:alpha val="55000"/>
                    </a:schemeClr>
                  </a:outerShdw>
                </a:effectLst>
                <a:cs typeface="+mn-ea"/>
                <a:sym typeface="+mn-lt"/>
              </a:rPr>
              <a:t>易</a:t>
            </a:r>
            <a:r>
              <a:rPr lang="en-US" altLang="zh-CN" sz="2400" dirty="0">
                <a:solidFill>
                  <a:schemeClr val="bg1"/>
                </a:solidFill>
                <a:effectLst>
                  <a:outerShdw blurRad="266700" algn="tl" rotWithShape="0">
                    <a:schemeClr val="tx2">
                      <a:lumMod val="40000"/>
                      <a:lumOff val="60000"/>
                      <a:alpha val="55000"/>
                    </a:schemeClr>
                  </a:outerShdw>
                </a:effectLst>
                <a:cs typeface="+mn-ea"/>
                <a:sym typeface="+mn-lt"/>
              </a:rPr>
              <a:t>安装</a:t>
            </a:r>
          </a:p>
        </p:txBody>
      </p:sp>
      <p:sp>
        <p:nvSpPr>
          <p:cNvPr id="3" name="TextBox 91"/>
          <p:cNvSpPr txBox="1"/>
          <p:nvPr>
            <p:custDataLst>
              <p:tags r:id="rId1"/>
            </p:custDataLst>
          </p:nvPr>
        </p:nvSpPr>
        <p:spPr>
          <a:xfrm>
            <a:off x="1641475" y="4876165"/>
            <a:ext cx="4197350" cy="1198880"/>
          </a:xfrm>
          <a:prstGeom prst="rect">
            <a:avLst/>
          </a:prstGeom>
          <a:noFill/>
        </p:spPr>
        <p:txBody>
          <a:bodyPr wrap="square" rtlCol="0" anchor="ctr">
            <a:spAutoFit/>
          </a:bodyPr>
          <a:lstStyle/>
          <a:p>
            <a:pPr lvl="0" algn="ctr"/>
            <a:r>
              <a:rPr lang="zh-CN" sz="2400" dirty="0">
                <a:solidFill>
                  <a:schemeClr val="bg1"/>
                </a:solidFill>
                <a:effectLst>
                  <a:outerShdw blurRad="266700" algn="tl" rotWithShape="0">
                    <a:schemeClr val="tx2">
                      <a:lumMod val="40000"/>
                      <a:lumOff val="60000"/>
                      <a:alpha val="55000"/>
                    </a:schemeClr>
                  </a:outerShdw>
                </a:effectLst>
                <a:cs typeface="+mn-ea"/>
                <a:sym typeface="+mn-lt"/>
              </a:rPr>
              <a:t>面向</a:t>
            </a:r>
            <a:r>
              <a:rPr lang="zh-CN" sz="7200" dirty="0">
                <a:solidFill>
                  <a:schemeClr val="bg1"/>
                </a:solidFill>
                <a:effectLst>
                  <a:outerShdw blurRad="266700" algn="tl" rotWithShape="0">
                    <a:schemeClr val="tx2">
                      <a:lumMod val="40000"/>
                      <a:lumOff val="60000"/>
                      <a:alpha val="55000"/>
                    </a:schemeClr>
                  </a:outerShdw>
                </a:effectLst>
                <a:cs typeface="+mn-ea"/>
                <a:sym typeface="+mn-lt"/>
              </a:rPr>
              <a:t>多</a:t>
            </a:r>
            <a:r>
              <a:rPr lang="zh-CN" sz="2400" dirty="0">
                <a:solidFill>
                  <a:schemeClr val="bg1"/>
                </a:solidFill>
                <a:effectLst>
                  <a:outerShdw blurRad="266700" algn="tl" rotWithShape="0">
                    <a:schemeClr val="tx2">
                      <a:lumMod val="40000"/>
                      <a:lumOff val="60000"/>
                      <a:alpha val="55000"/>
                    </a:schemeClr>
                  </a:outerShdw>
                </a:effectLst>
                <a:cs typeface="+mn-ea"/>
                <a:sym typeface="+mn-lt"/>
              </a:rPr>
              <a:t>领域，</a:t>
            </a:r>
            <a:r>
              <a:rPr lang="zh-CN" sz="7200" dirty="0">
                <a:solidFill>
                  <a:schemeClr val="bg1"/>
                </a:solidFill>
                <a:effectLst>
                  <a:outerShdw blurRad="266700" algn="tl" rotWithShape="0">
                    <a:schemeClr val="tx2">
                      <a:lumMod val="40000"/>
                      <a:lumOff val="60000"/>
                      <a:alpha val="55000"/>
                    </a:schemeClr>
                  </a:outerShdw>
                </a:effectLst>
                <a:cs typeface="+mn-ea"/>
                <a:sym typeface="+mn-lt"/>
              </a:rPr>
              <a:t>多</a:t>
            </a:r>
            <a:r>
              <a:rPr lang="zh-CN" sz="2400" dirty="0">
                <a:solidFill>
                  <a:schemeClr val="bg1"/>
                </a:solidFill>
                <a:effectLst>
                  <a:outerShdw blurRad="266700" algn="tl" rotWithShape="0">
                    <a:schemeClr val="tx2">
                      <a:lumMod val="40000"/>
                      <a:lumOff val="60000"/>
                      <a:alpha val="55000"/>
                    </a:schemeClr>
                  </a:outerShdw>
                </a:effectLst>
                <a:cs typeface="+mn-ea"/>
                <a:sym typeface="+mn-lt"/>
              </a:rPr>
              <a:t>场景</a:t>
            </a:r>
          </a:p>
        </p:txBody>
      </p:sp>
      <p:sp>
        <p:nvSpPr>
          <p:cNvPr id="4" name="TextBox 91"/>
          <p:cNvSpPr txBox="1"/>
          <p:nvPr/>
        </p:nvSpPr>
        <p:spPr>
          <a:xfrm>
            <a:off x="2880360" y="3153955"/>
            <a:ext cx="5405120" cy="1200329"/>
          </a:xfrm>
          <a:prstGeom prst="rect">
            <a:avLst/>
          </a:prstGeom>
          <a:noFill/>
        </p:spPr>
        <p:txBody>
          <a:bodyPr wrap="square" rtlCol="0" anchor="ctr">
            <a:spAutoFit/>
          </a:bodyPr>
          <a:lstStyle/>
          <a:p>
            <a:pPr lvl="0" algn="ctr"/>
            <a:r>
              <a:rPr lang="zh-CN" altLang="en-US" sz="7200" dirty="0">
                <a:solidFill>
                  <a:schemeClr val="bg1"/>
                </a:solidFill>
                <a:effectLst>
                  <a:outerShdw blurRad="266700" algn="tl" rotWithShape="0">
                    <a:schemeClr val="tx2">
                      <a:lumMod val="40000"/>
                      <a:lumOff val="60000"/>
                      <a:alpha val="55000"/>
                    </a:schemeClr>
                  </a:outerShdw>
                </a:effectLst>
                <a:cs typeface="+mn-ea"/>
                <a:sym typeface="+mn-lt"/>
              </a:rPr>
              <a:t>简</a:t>
            </a:r>
            <a:r>
              <a:rPr lang="zh-CN" altLang="en-US" sz="2400" dirty="0">
                <a:solidFill>
                  <a:schemeClr val="bg1"/>
                </a:solidFill>
                <a:effectLst>
                  <a:outerShdw blurRad="266700" algn="tl" rotWithShape="0">
                    <a:schemeClr val="tx2">
                      <a:lumMod val="40000"/>
                      <a:lumOff val="60000"/>
                      <a:alpha val="55000"/>
                    </a:schemeClr>
                  </a:outerShdw>
                </a:effectLst>
                <a:cs typeface="+mn-ea"/>
                <a:sym typeface="+mn-lt"/>
              </a:rPr>
              <a:t>明化</a:t>
            </a:r>
            <a:r>
              <a:rPr lang="en-US" altLang="zh-CN" sz="2400" dirty="0">
                <a:solidFill>
                  <a:schemeClr val="bg1"/>
                </a:solidFill>
                <a:effectLst>
                  <a:outerShdw blurRad="266700" algn="tl" rotWithShape="0">
                    <a:schemeClr val="tx2">
                      <a:lumMod val="40000"/>
                      <a:lumOff val="60000"/>
                      <a:alpha val="55000"/>
                    </a:schemeClr>
                  </a:outerShdw>
                </a:effectLst>
                <a:cs typeface="+mn-ea"/>
                <a:sym typeface="+mn-lt"/>
              </a:rPr>
              <a:t>，</a:t>
            </a:r>
            <a:r>
              <a:rPr lang="zh-CN" altLang="en-US" sz="7200" dirty="0">
                <a:solidFill>
                  <a:schemeClr val="bg1"/>
                </a:solidFill>
                <a:effectLst>
                  <a:outerShdw blurRad="266700" algn="tl" rotWithShape="0">
                    <a:schemeClr val="tx2">
                      <a:lumMod val="40000"/>
                      <a:lumOff val="60000"/>
                      <a:alpha val="55000"/>
                    </a:schemeClr>
                  </a:outerShdw>
                </a:effectLst>
                <a:cs typeface="+mn-ea"/>
                <a:sym typeface="+mn-lt"/>
              </a:rPr>
              <a:t>易</a:t>
            </a:r>
            <a:r>
              <a:rPr lang="zh-CN" altLang="en-US" sz="2400" dirty="0">
                <a:solidFill>
                  <a:schemeClr val="bg1"/>
                </a:solidFill>
                <a:effectLst>
                  <a:outerShdw blurRad="266700" algn="tl" rotWithShape="0">
                    <a:schemeClr val="tx2">
                      <a:lumMod val="40000"/>
                      <a:lumOff val="60000"/>
                      <a:alpha val="55000"/>
                    </a:schemeClr>
                  </a:outerShdw>
                </a:effectLst>
                <a:cs typeface="+mn-ea"/>
                <a:sym typeface="+mn-lt"/>
              </a:rPr>
              <a:t>操作</a:t>
            </a:r>
            <a:r>
              <a:rPr lang="en-US" altLang="zh-CN" sz="2400" dirty="0">
                <a:solidFill>
                  <a:schemeClr val="bg1"/>
                </a:solidFill>
                <a:effectLst>
                  <a:outerShdw blurRad="266700" algn="tl" rotWithShape="0">
                    <a:schemeClr val="tx2">
                      <a:lumMod val="40000"/>
                      <a:lumOff val="60000"/>
                      <a:alpha val="55000"/>
                    </a:schemeClr>
                  </a:outerShdw>
                </a:effectLst>
                <a:cs typeface="+mn-ea"/>
                <a:sym typeface="+mn-lt"/>
              </a:rPr>
              <a:t>，</a:t>
            </a:r>
            <a:r>
              <a:rPr lang="zh-CN" altLang="en-US" sz="7200" dirty="0">
                <a:solidFill>
                  <a:schemeClr val="bg1"/>
                </a:solidFill>
                <a:effectLst>
                  <a:outerShdw blurRad="266700" algn="tl" rotWithShape="0">
                    <a:schemeClr val="tx2">
                      <a:lumMod val="40000"/>
                      <a:lumOff val="60000"/>
                      <a:alpha val="55000"/>
                    </a:schemeClr>
                  </a:outerShdw>
                </a:effectLst>
                <a:cs typeface="+mn-ea"/>
                <a:sym typeface="+mn-lt"/>
              </a:rPr>
              <a:t>轻</a:t>
            </a:r>
            <a:r>
              <a:rPr lang="zh-CN" altLang="en-US" sz="2400" dirty="0">
                <a:solidFill>
                  <a:schemeClr val="bg1"/>
                </a:solidFill>
                <a:effectLst>
                  <a:outerShdw blurRad="266700" algn="tl" rotWithShape="0">
                    <a:schemeClr val="tx2">
                      <a:lumMod val="40000"/>
                      <a:lumOff val="60000"/>
                      <a:alpha val="55000"/>
                    </a:schemeClr>
                  </a:outerShdw>
                </a:effectLst>
                <a:cs typeface="+mn-ea"/>
                <a:sym typeface="+mn-lt"/>
              </a:rPr>
              <a:t>量化</a:t>
            </a:r>
          </a:p>
        </p:txBody>
      </p:sp>
      <p:pic>
        <p:nvPicPr>
          <p:cNvPr id="11" name="图片 10" descr="lainatu_18e16894"/>
          <p:cNvPicPr>
            <a:picLocks noChangeAspect="1"/>
          </p:cNvPicPr>
          <p:nvPr/>
        </p:nvPicPr>
        <p:blipFill>
          <a:blip r:embed="rId4"/>
          <a:stretch>
            <a:fillRect/>
          </a:stretch>
        </p:blipFill>
        <p:spPr>
          <a:xfrm rot="720000">
            <a:off x="7388225" y="-4585970"/>
            <a:ext cx="10058400" cy="10058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11802" y="623098"/>
            <a:ext cx="8235504" cy="5611803"/>
            <a:chOff x="1968363" y="1094697"/>
            <a:chExt cx="8235504" cy="5611803"/>
          </a:xfrm>
        </p:grpSpPr>
        <p:pic>
          <p:nvPicPr>
            <p:cNvPr id="2" name="图片 1"/>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968363" y="1094697"/>
              <a:ext cx="8235504" cy="5611803"/>
            </a:xfrm>
            <a:prstGeom prst="rect">
              <a:avLst/>
            </a:prstGeom>
          </p:spPr>
        </p:pic>
        <p:grpSp>
          <p:nvGrpSpPr>
            <p:cNvPr id="7" name="组合 6"/>
            <p:cNvGrpSpPr/>
            <p:nvPr/>
          </p:nvGrpSpPr>
          <p:grpSpPr>
            <a:xfrm>
              <a:off x="5241057" y="2534059"/>
              <a:ext cx="1709886" cy="1709885"/>
              <a:chOff x="1413324" y="1664562"/>
              <a:chExt cx="1381545" cy="1381544"/>
            </a:xfrm>
          </p:grpSpPr>
          <p:sp>
            <p:nvSpPr>
              <p:cNvPr id="8" name="椭圆 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sp>
            <p:nvSpPr>
              <p:cNvPr id="9" name="椭圆 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grpSp>
            <p:nvGrpSpPr>
              <p:cNvPr id="10" name="组合 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12" name="任意多边形 1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sp>
              <p:nvSpPr>
                <p:cNvPr id="13" name="任意多边形 1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sp>
              <p:nvSpPr>
                <p:cNvPr id="14" name="任意多边形 1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grpSp>
          <p:sp>
            <p:nvSpPr>
              <p:cNvPr id="11" name="文本框 59"/>
              <p:cNvSpPr txBox="1"/>
              <p:nvPr/>
            </p:nvSpPr>
            <p:spPr>
              <a:xfrm>
                <a:off x="1754599" y="2018538"/>
                <a:ext cx="703545" cy="671425"/>
              </a:xfrm>
              <a:prstGeom prst="rect">
                <a:avLst/>
              </a:prstGeom>
              <a:noFill/>
            </p:spPr>
            <p:txBody>
              <a:bodyPr wrap="none" rtlCol="0">
                <a:spAutoFit/>
              </a:bodyPr>
              <a:lstStyle/>
              <a:p>
                <a:r>
                  <a:rPr lang="en-US" altLang="zh-CN" sz="4800" b="1" dirty="0">
                    <a:solidFill>
                      <a:schemeClr val="accent2">
                        <a:lumMod val="20000"/>
                        <a:lumOff val="80000"/>
                      </a:schemeClr>
                    </a:solidFill>
                    <a:effectLst>
                      <a:glow rad="63500">
                        <a:schemeClr val="accent1">
                          <a:satMod val="175000"/>
                          <a:alpha val="40000"/>
                        </a:schemeClr>
                      </a:glow>
                    </a:effectLst>
                    <a:cs typeface="+mn-ea"/>
                    <a:sym typeface="+mn-lt"/>
                  </a:rPr>
                  <a:t>02</a:t>
                </a:r>
                <a:endParaRPr lang="zh-CN" altLang="en-US" sz="4800" b="1" dirty="0">
                  <a:solidFill>
                    <a:schemeClr val="accent2">
                      <a:lumMod val="20000"/>
                      <a:lumOff val="80000"/>
                    </a:schemeClr>
                  </a:solidFill>
                  <a:effectLst>
                    <a:glow rad="63500">
                      <a:schemeClr val="accent1">
                        <a:satMod val="175000"/>
                        <a:alpha val="40000"/>
                      </a:schemeClr>
                    </a:glow>
                  </a:effectLst>
                  <a:cs typeface="+mn-ea"/>
                  <a:sym typeface="+mn-lt"/>
                </a:endParaRPr>
              </a:p>
            </p:txBody>
          </p:sp>
        </p:grpSp>
      </p:grpSp>
      <p:sp>
        <p:nvSpPr>
          <p:cNvPr id="6" name="TextBox 198"/>
          <p:cNvSpPr txBox="1"/>
          <p:nvPr/>
        </p:nvSpPr>
        <p:spPr>
          <a:xfrm>
            <a:off x="3482434" y="774729"/>
            <a:ext cx="5227131" cy="646331"/>
          </a:xfrm>
          <a:prstGeom prst="rect">
            <a:avLst/>
          </a:prstGeom>
        </p:spPr>
        <p:txBody>
          <a:bodyPr wrap="square" rtlCol="0">
            <a:spAutoFit/>
          </a:bodyPr>
          <a:lstStyle/>
          <a:p>
            <a:pPr algn="ctr">
              <a:buClr>
                <a:schemeClr val="tx1">
                  <a:lumMod val="85000"/>
                  <a:lumOff val="15000"/>
                </a:schemeClr>
              </a:buClr>
              <a:buSzPct val="105000"/>
            </a:pPr>
            <a:r>
              <a:rPr lang="zh-CN" altLang="en-US" sz="36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25400">
                    <a:schemeClr val="accent2">
                      <a:satMod val="175000"/>
                      <a:alpha val="40000"/>
                    </a:schemeClr>
                  </a:glow>
                </a:effectLst>
                <a:cs typeface="+mn-ea"/>
                <a:sym typeface="+mn-lt"/>
              </a:rPr>
              <a:t>商业简介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flipH="1">
            <a:off x="0" y="780260"/>
            <a:ext cx="5724000" cy="78378"/>
            <a:chOff x="6911145" y="6507480"/>
            <a:chExt cx="4984946" cy="78378"/>
          </a:xfrm>
        </p:grpSpPr>
        <p:sp>
          <p:nvSpPr>
            <p:cNvPr id="4" name="任意多边形 3"/>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矩形 1"/>
          <p:cNvSpPr/>
          <p:nvPr/>
        </p:nvSpPr>
        <p:spPr>
          <a:xfrm>
            <a:off x="64655" y="212915"/>
            <a:ext cx="1915909"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目标市场</a:t>
            </a:r>
          </a:p>
        </p:txBody>
      </p:sp>
      <p:sp>
        <p:nvSpPr>
          <p:cNvPr id="43" name="淘宝网Chenying0907出品 80"/>
          <p:cNvSpPr txBox="1"/>
          <p:nvPr/>
        </p:nvSpPr>
        <p:spPr>
          <a:xfrm>
            <a:off x="-1110078" y="3170678"/>
            <a:ext cx="5093310" cy="461665"/>
          </a:xfrm>
          <a:prstGeom prst="rect">
            <a:avLst/>
          </a:prstGeom>
          <a:noFill/>
        </p:spPr>
        <p:txBody>
          <a:bodyPr wrap="square" rtlCol="0">
            <a:spAutoFit/>
          </a:bodyPr>
          <a:lstStyle/>
          <a:p>
            <a:pPr algn="ctr"/>
            <a:r>
              <a:rPr lang="zh-CN" altLang="en-US" sz="2400" b="1" spc="300" dirty="0">
                <a:solidFill>
                  <a:schemeClr val="bg1"/>
                </a:solidFill>
                <a:effectLst>
                  <a:glow rad="63500">
                    <a:schemeClr val="accent1">
                      <a:satMod val="175000"/>
                      <a:alpha val="40000"/>
                    </a:schemeClr>
                  </a:glow>
                </a:effectLst>
                <a:cs typeface="+mn-ea"/>
              </a:rPr>
              <a:t>	从事大型养殖工作人员</a:t>
            </a:r>
          </a:p>
        </p:txBody>
      </p:sp>
      <p:sp>
        <p:nvSpPr>
          <p:cNvPr id="44" name="淘宝网Chenying0907出品 83"/>
          <p:cNvSpPr txBox="1"/>
          <p:nvPr/>
        </p:nvSpPr>
        <p:spPr>
          <a:xfrm>
            <a:off x="7371708" y="3174306"/>
            <a:ext cx="3131981" cy="461665"/>
          </a:xfrm>
          <a:prstGeom prst="rect">
            <a:avLst/>
          </a:prstGeom>
          <a:noFill/>
        </p:spPr>
        <p:txBody>
          <a:bodyPr wrap="square" rtlCol="0">
            <a:spAutoFit/>
          </a:bodyPr>
          <a:lstStyle/>
          <a:p>
            <a:pPr algn="r"/>
            <a:r>
              <a:rPr lang="zh-CN" altLang="en-US" sz="2400" b="1" spc="300" dirty="0">
                <a:solidFill>
                  <a:schemeClr val="bg1"/>
                </a:solidFill>
                <a:effectLst>
                  <a:glow rad="63500">
                    <a:schemeClr val="accent1">
                      <a:satMod val="175000"/>
                      <a:alpha val="40000"/>
                    </a:schemeClr>
                  </a:glow>
                </a:effectLst>
                <a:cs typeface="+mn-ea"/>
              </a:rPr>
              <a:t>养殖爱好者</a:t>
            </a:r>
            <a:endParaRPr lang="en-US" altLang="zh-CN" sz="2400" b="1" spc="300" dirty="0">
              <a:solidFill>
                <a:schemeClr val="bg1"/>
              </a:solidFill>
              <a:effectLst>
                <a:glow rad="63500">
                  <a:schemeClr val="accent1">
                    <a:satMod val="175000"/>
                    <a:alpha val="40000"/>
                  </a:schemeClr>
                </a:glow>
              </a:effectLst>
              <a:cs typeface="+mn-ea"/>
            </a:endParaRPr>
          </a:p>
        </p:txBody>
      </p:sp>
      <p:grpSp>
        <p:nvGrpSpPr>
          <p:cNvPr id="74" name="组合 68"/>
          <p:cNvGrpSpPr/>
          <p:nvPr/>
        </p:nvGrpSpPr>
        <p:grpSpPr bwMode="auto">
          <a:xfrm>
            <a:off x="4540414" y="2185089"/>
            <a:ext cx="3060576" cy="2851150"/>
            <a:chOff x="0" y="0"/>
            <a:chExt cx="1854201" cy="1763712"/>
          </a:xfrm>
          <a:noFill/>
          <a:effectLst>
            <a:glow rad="63500">
              <a:schemeClr val="accent1">
                <a:satMod val="175000"/>
                <a:alpha val="40000"/>
              </a:schemeClr>
            </a:glow>
          </a:effectLst>
        </p:grpSpPr>
        <p:sp>
          <p:nvSpPr>
            <p:cNvPr id="75" name="Freeform 30"/>
            <p:cNvSpPr>
              <a:spLocks noChangeArrowheads="1"/>
            </p:cNvSpPr>
            <p:nvPr/>
          </p:nvSpPr>
          <p:spPr bwMode="auto">
            <a:xfrm>
              <a:off x="439738" y="7937"/>
              <a:ext cx="395288" cy="187325"/>
            </a:xfrm>
            <a:custGeom>
              <a:avLst/>
              <a:gdLst>
                <a:gd name="T0" fmla="*/ 0 w 105"/>
                <a:gd name="T1" fmla="*/ 2147483646 h 50"/>
                <a:gd name="T2" fmla="*/ 2147483646 w 105"/>
                <a:gd name="T3" fmla="*/ 0 h 50"/>
                <a:gd name="T4" fmla="*/ 2147483646 w 105"/>
                <a:gd name="T5" fmla="*/ 2147483646 h 50"/>
                <a:gd name="T6" fmla="*/ 2147483646 w 105"/>
                <a:gd name="T7" fmla="*/ 2147483646 h 50"/>
                <a:gd name="T8" fmla="*/ 0 w 105"/>
                <a:gd name="T9" fmla="*/ 2147483646 h 50"/>
                <a:gd name="T10" fmla="*/ 0 60000 65536"/>
                <a:gd name="T11" fmla="*/ 0 60000 65536"/>
                <a:gd name="T12" fmla="*/ 0 60000 65536"/>
                <a:gd name="T13" fmla="*/ 0 60000 65536"/>
                <a:gd name="T14" fmla="*/ 0 60000 65536"/>
                <a:gd name="T15" fmla="*/ 0 w 105"/>
                <a:gd name="T16" fmla="*/ 0 h 50"/>
                <a:gd name="T17" fmla="*/ 105 w 105"/>
                <a:gd name="T18" fmla="*/ 50 h 50"/>
              </a:gdLst>
              <a:ahLst/>
              <a:cxnLst>
                <a:cxn ang="T10">
                  <a:pos x="T0" y="T1"/>
                </a:cxn>
                <a:cxn ang="T11">
                  <a:pos x="T2" y="T3"/>
                </a:cxn>
                <a:cxn ang="T12">
                  <a:pos x="T4" y="T5"/>
                </a:cxn>
                <a:cxn ang="T13">
                  <a:pos x="T6" y="T7"/>
                </a:cxn>
                <a:cxn ang="T14">
                  <a:pos x="T8" y="T9"/>
                </a:cxn>
              </a:cxnLst>
              <a:rect l="T15" t="T16" r="T17" b="T18"/>
              <a:pathLst>
                <a:path w="105" h="50">
                  <a:moveTo>
                    <a:pt x="0" y="40"/>
                  </a:moveTo>
                  <a:cubicBezTo>
                    <a:pt x="32" y="20"/>
                    <a:pt x="67" y="5"/>
                    <a:pt x="105" y="0"/>
                  </a:cubicBezTo>
                  <a:cubicBezTo>
                    <a:pt x="101" y="13"/>
                    <a:pt x="98" y="27"/>
                    <a:pt x="95" y="40"/>
                  </a:cubicBezTo>
                  <a:cubicBezTo>
                    <a:pt x="88" y="41"/>
                    <a:pt x="81" y="45"/>
                    <a:pt x="75" y="50"/>
                  </a:cubicBezTo>
                  <a:cubicBezTo>
                    <a:pt x="50" y="46"/>
                    <a:pt x="25" y="43"/>
                    <a:pt x="0" y="40"/>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76" name="Freeform 31"/>
            <p:cNvSpPr>
              <a:spLocks noChangeArrowheads="1"/>
            </p:cNvSpPr>
            <p:nvPr/>
          </p:nvSpPr>
          <p:spPr bwMode="auto">
            <a:xfrm>
              <a:off x="854075" y="0"/>
              <a:ext cx="288925" cy="176212"/>
            </a:xfrm>
            <a:custGeom>
              <a:avLst/>
              <a:gdLst>
                <a:gd name="T0" fmla="*/ 2147483646 w 77"/>
                <a:gd name="T1" fmla="*/ 2147483646 h 47"/>
                <a:gd name="T2" fmla="*/ 2147483646 w 77"/>
                <a:gd name="T3" fmla="*/ 2147483646 h 47"/>
                <a:gd name="T4" fmla="*/ 0 w 77"/>
                <a:gd name="T5" fmla="*/ 2147483646 h 47"/>
                <a:gd name="T6" fmla="*/ 2147483646 w 77"/>
                <a:gd name="T7" fmla="*/ 2147483646 h 47"/>
                <a:gd name="T8" fmla="*/ 0 60000 65536"/>
                <a:gd name="T9" fmla="*/ 0 60000 65536"/>
                <a:gd name="T10" fmla="*/ 0 60000 65536"/>
                <a:gd name="T11" fmla="*/ 0 60000 65536"/>
                <a:gd name="T12" fmla="*/ 0 w 77"/>
                <a:gd name="T13" fmla="*/ 0 h 47"/>
                <a:gd name="T14" fmla="*/ 77 w 77"/>
                <a:gd name="T15" fmla="*/ 47 h 47"/>
              </a:gdLst>
              <a:ahLst/>
              <a:cxnLst>
                <a:cxn ang="T8">
                  <a:pos x="T0" y="T1"/>
                </a:cxn>
                <a:cxn ang="T9">
                  <a:pos x="T2" y="T3"/>
                </a:cxn>
                <a:cxn ang="T10">
                  <a:pos x="T4" y="T5"/>
                </a:cxn>
                <a:cxn ang="T11">
                  <a:pos x="T6" y="T7"/>
                </a:cxn>
              </a:cxnLst>
              <a:rect l="T12" t="T13" r="T14" b="T15"/>
              <a:pathLst>
                <a:path w="77" h="47">
                  <a:moveTo>
                    <a:pt x="11" y="2"/>
                  </a:moveTo>
                  <a:cubicBezTo>
                    <a:pt x="33" y="0"/>
                    <a:pt x="56" y="2"/>
                    <a:pt x="77" y="8"/>
                  </a:cubicBezTo>
                  <a:cubicBezTo>
                    <a:pt x="50" y="18"/>
                    <a:pt x="24" y="30"/>
                    <a:pt x="0" y="47"/>
                  </a:cubicBezTo>
                  <a:cubicBezTo>
                    <a:pt x="3" y="31"/>
                    <a:pt x="7" y="16"/>
                    <a:pt x="11" y="2"/>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77" name="Freeform 33"/>
            <p:cNvSpPr>
              <a:spLocks noChangeArrowheads="1"/>
            </p:cNvSpPr>
            <p:nvPr/>
          </p:nvSpPr>
          <p:spPr bwMode="auto">
            <a:xfrm>
              <a:off x="873125" y="60325"/>
              <a:ext cx="661988" cy="511175"/>
            </a:xfrm>
            <a:custGeom>
              <a:avLst/>
              <a:gdLst>
                <a:gd name="T0" fmla="*/ 0 w 176"/>
                <a:gd name="T1" fmla="*/ 2147483646 h 136"/>
                <a:gd name="T2" fmla="*/ 2147483646 w 176"/>
                <a:gd name="T3" fmla="*/ 0 h 136"/>
                <a:gd name="T4" fmla="*/ 2147483646 w 176"/>
                <a:gd name="T5" fmla="*/ 2147483646 h 136"/>
                <a:gd name="T6" fmla="*/ 2147483646 w 176"/>
                <a:gd name="T7" fmla="*/ 2147483646 h 136"/>
                <a:gd name="T8" fmla="*/ 2147483646 w 176"/>
                <a:gd name="T9" fmla="*/ 2147483646 h 136"/>
                <a:gd name="T10" fmla="*/ 0 w 176"/>
                <a:gd name="T11" fmla="*/ 2147483646 h 136"/>
                <a:gd name="T12" fmla="*/ 0 60000 65536"/>
                <a:gd name="T13" fmla="*/ 0 60000 65536"/>
                <a:gd name="T14" fmla="*/ 0 60000 65536"/>
                <a:gd name="T15" fmla="*/ 0 60000 65536"/>
                <a:gd name="T16" fmla="*/ 0 60000 65536"/>
                <a:gd name="T17" fmla="*/ 0 60000 65536"/>
                <a:gd name="T18" fmla="*/ 0 w 176"/>
                <a:gd name="T19" fmla="*/ 0 h 136"/>
                <a:gd name="T20" fmla="*/ 176 w 176"/>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176" h="136">
                  <a:moveTo>
                    <a:pt x="0" y="45"/>
                  </a:moveTo>
                  <a:cubicBezTo>
                    <a:pt x="30" y="24"/>
                    <a:pt x="64" y="9"/>
                    <a:pt x="100" y="0"/>
                  </a:cubicBezTo>
                  <a:cubicBezTo>
                    <a:pt x="127" y="9"/>
                    <a:pt x="151" y="25"/>
                    <a:pt x="172" y="44"/>
                  </a:cubicBezTo>
                  <a:cubicBezTo>
                    <a:pt x="172" y="75"/>
                    <a:pt x="176" y="106"/>
                    <a:pt x="170" y="136"/>
                  </a:cubicBezTo>
                  <a:cubicBezTo>
                    <a:pt x="161" y="131"/>
                    <a:pt x="155" y="123"/>
                    <a:pt x="147" y="117"/>
                  </a:cubicBezTo>
                  <a:cubicBezTo>
                    <a:pt x="105" y="82"/>
                    <a:pt x="53" y="60"/>
                    <a:pt x="0" y="45"/>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78" name="Freeform 34"/>
            <p:cNvSpPr>
              <a:spLocks noChangeArrowheads="1"/>
            </p:cNvSpPr>
            <p:nvPr/>
          </p:nvSpPr>
          <p:spPr bwMode="auto">
            <a:xfrm>
              <a:off x="184150" y="214312"/>
              <a:ext cx="541338" cy="782637"/>
            </a:xfrm>
            <a:custGeom>
              <a:avLst/>
              <a:gdLst>
                <a:gd name="T0" fmla="*/ 0 w 144"/>
                <a:gd name="T1" fmla="*/ 2147483646 h 208"/>
                <a:gd name="T2" fmla="*/ 2147483646 w 144"/>
                <a:gd name="T3" fmla="*/ 2147483646 h 208"/>
                <a:gd name="T4" fmla="*/ 2147483646 w 144"/>
                <a:gd name="T5" fmla="*/ 2147483646 h 208"/>
                <a:gd name="T6" fmla="*/ 2147483646 w 144"/>
                <a:gd name="T7" fmla="*/ 2147483646 h 208"/>
                <a:gd name="T8" fmla="*/ 2147483646 w 144"/>
                <a:gd name="T9" fmla="*/ 2147483646 h 208"/>
                <a:gd name="T10" fmla="*/ 0 w 144"/>
                <a:gd name="T11" fmla="*/ 2147483646 h 208"/>
                <a:gd name="T12" fmla="*/ 0 60000 65536"/>
                <a:gd name="T13" fmla="*/ 0 60000 65536"/>
                <a:gd name="T14" fmla="*/ 0 60000 65536"/>
                <a:gd name="T15" fmla="*/ 0 60000 65536"/>
                <a:gd name="T16" fmla="*/ 0 60000 65536"/>
                <a:gd name="T17" fmla="*/ 0 60000 65536"/>
                <a:gd name="T18" fmla="*/ 0 w 144"/>
                <a:gd name="T19" fmla="*/ 0 h 208"/>
                <a:gd name="T20" fmla="*/ 144 w 144"/>
                <a:gd name="T21" fmla="*/ 208 h 208"/>
              </a:gdLst>
              <a:ahLst/>
              <a:cxnLst>
                <a:cxn ang="T12">
                  <a:pos x="T0" y="T1"/>
                </a:cxn>
                <a:cxn ang="T13">
                  <a:pos x="T2" y="T3"/>
                </a:cxn>
                <a:cxn ang="T14">
                  <a:pos x="T4" y="T5"/>
                </a:cxn>
                <a:cxn ang="T15">
                  <a:pos x="T6" y="T7"/>
                </a:cxn>
                <a:cxn ang="T16">
                  <a:pos x="T8" y="T9"/>
                </a:cxn>
                <a:cxn ang="T17">
                  <a:pos x="T10" y="T11"/>
                </a:cxn>
              </a:cxnLst>
              <a:rect l="T18" t="T19" r="T20" b="T21"/>
              <a:pathLst>
                <a:path w="144" h="208">
                  <a:moveTo>
                    <a:pt x="0" y="62"/>
                  </a:moveTo>
                  <a:cubicBezTo>
                    <a:pt x="12" y="39"/>
                    <a:pt x="29" y="19"/>
                    <a:pt x="48" y="2"/>
                  </a:cubicBezTo>
                  <a:cubicBezTo>
                    <a:pt x="79" y="0"/>
                    <a:pt x="110" y="5"/>
                    <a:pt x="140" y="10"/>
                  </a:cubicBezTo>
                  <a:cubicBezTo>
                    <a:pt x="144" y="21"/>
                    <a:pt x="134" y="27"/>
                    <a:pt x="128" y="34"/>
                  </a:cubicBezTo>
                  <a:cubicBezTo>
                    <a:pt x="84" y="82"/>
                    <a:pt x="60" y="145"/>
                    <a:pt x="46" y="208"/>
                  </a:cubicBezTo>
                  <a:cubicBezTo>
                    <a:pt x="16" y="166"/>
                    <a:pt x="2" y="113"/>
                    <a:pt x="0" y="62"/>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79" name="Freeform 37"/>
            <p:cNvSpPr>
              <a:spLocks noChangeArrowheads="1"/>
            </p:cNvSpPr>
            <p:nvPr/>
          </p:nvSpPr>
          <p:spPr bwMode="auto">
            <a:xfrm>
              <a:off x="820738" y="290512"/>
              <a:ext cx="673100" cy="923925"/>
            </a:xfrm>
            <a:custGeom>
              <a:avLst/>
              <a:gdLst>
                <a:gd name="T0" fmla="*/ 2147483646 w 179"/>
                <a:gd name="T1" fmla="*/ 2147483646 h 246"/>
                <a:gd name="T2" fmla="*/ 2147483646 w 179"/>
                <a:gd name="T3" fmla="*/ 0 h 246"/>
                <a:gd name="T4" fmla="*/ 2147483646 w 179"/>
                <a:gd name="T5" fmla="*/ 2147483646 h 246"/>
                <a:gd name="T6" fmla="*/ 2147483646 w 179"/>
                <a:gd name="T7" fmla="*/ 2147483646 h 246"/>
                <a:gd name="T8" fmla="*/ 2147483646 w 179"/>
                <a:gd name="T9" fmla="*/ 2147483646 h 246"/>
                <a:gd name="T10" fmla="*/ 2147483646 w 179"/>
                <a:gd name="T11" fmla="*/ 2147483646 h 246"/>
                <a:gd name="T12" fmla="*/ 2147483646 w 179"/>
                <a:gd name="T13" fmla="*/ 2147483646 h 246"/>
                <a:gd name="T14" fmla="*/ 0 60000 65536"/>
                <a:gd name="T15" fmla="*/ 0 60000 65536"/>
                <a:gd name="T16" fmla="*/ 0 60000 65536"/>
                <a:gd name="T17" fmla="*/ 0 60000 65536"/>
                <a:gd name="T18" fmla="*/ 0 60000 65536"/>
                <a:gd name="T19" fmla="*/ 0 60000 65536"/>
                <a:gd name="T20" fmla="*/ 0 60000 65536"/>
                <a:gd name="T21" fmla="*/ 0 w 179"/>
                <a:gd name="T22" fmla="*/ 0 h 246"/>
                <a:gd name="T23" fmla="*/ 179 w 179"/>
                <a:gd name="T24" fmla="*/ 246 h 2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9" h="246">
                  <a:moveTo>
                    <a:pt x="6" y="42"/>
                  </a:moveTo>
                  <a:cubicBezTo>
                    <a:pt x="6" y="28"/>
                    <a:pt x="0" y="10"/>
                    <a:pt x="14" y="0"/>
                  </a:cubicBezTo>
                  <a:cubicBezTo>
                    <a:pt x="71" y="16"/>
                    <a:pt x="127" y="42"/>
                    <a:pt x="170" y="84"/>
                  </a:cubicBezTo>
                  <a:cubicBezTo>
                    <a:pt x="168" y="96"/>
                    <a:pt x="170" y="108"/>
                    <a:pt x="179" y="116"/>
                  </a:cubicBezTo>
                  <a:cubicBezTo>
                    <a:pt x="171" y="161"/>
                    <a:pt x="156" y="206"/>
                    <a:pt x="132" y="246"/>
                  </a:cubicBezTo>
                  <a:cubicBezTo>
                    <a:pt x="126" y="246"/>
                    <a:pt x="120" y="246"/>
                    <a:pt x="114" y="246"/>
                  </a:cubicBezTo>
                  <a:cubicBezTo>
                    <a:pt x="57" y="192"/>
                    <a:pt x="13" y="121"/>
                    <a:pt x="6" y="42"/>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80" name="Freeform 38"/>
            <p:cNvSpPr>
              <a:spLocks noChangeArrowheads="1"/>
            </p:cNvSpPr>
            <p:nvPr/>
          </p:nvSpPr>
          <p:spPr bwMode="auto">
            <a:xfrm>
              <a:off x="1576388" y="285750"/>
              <a:ext cx="277813" cy="766762"/>
            </a:xfrm>
            <a:custGeom>
              <a:avLst/>
              <a:gdLst>
                <a:gd name="T0" fmla="*/ 2147483646 w 74"/>
                <a:gd name="T1" fmla="*/ 0 h 204"/>
                <a:gd name="T2" fmla="*/ 2147483646 w 74"/>
                <a:gd name="T3" fmla="*/ 2147483646 h 204"/>
                <a:gd name="T4" fmla="*/ 2147483646 w 74"/>
                <a:gd name="T5" fmla="*/ 2147483646 h 204"/>
                <a:gd name="T6" fmla="*/ 0 w 74"/>
                <a:gd name="T7" fmla="*/ 2147483646 h 204"/>
                <a:gd name="T8" fmla="*/ 2147483646 w 74"/>
                <a:gd name="T9" fmla="*/ 0 h 204"/>
                <a:gd name="T10" fmla="*/ 0 60000 65536"/>
                <a:gd name="T11" fmla="*/ 0 60000 65536"/>
                <a:gd name="T12" fmla="*/ 0 60000 65536"/>
                <a:gd name="T13" fmla="*/ 0 60000 65536"/>
                <a:gd name="T14" fmla="*/ 0 60000 65536"/>
                <a:gd name="T15" fmla="*/ 0 w 74"/>
                <a:gd name="T16" fmla="*/ 0 h 204"/>
                <a:gd name="T17" fmla="*/ 74 w 74"/>
                <a:gd name="T18" fmla="*/ 204 h 204"/>
              </a:gdLst>
              <a:ahLst/>
              <a:cxnLst>
                <a:cxn ang="T10">
                  <a:pos x="T0" y="T1"/>
                </a:cxn>
                <a:cxn ang="T11">
                  <a:pos x="T2" y="T3"/>
                </a:cxn>
                <a:cxn ang="T12">
                  <a:pos x="T4" y="T5"/>
                </a:cxn>
                <a:cxn ang="T13">
                  <a:pos x="T6" y="T7"/>
                </a:cxn>
                <a:cxn ang="T14">
                  <a:pos x="T8" y="T9"/>
                </a:cxn>
              </a:cxnLst>
              <a:rect l="T15" t="T16" r="T17" b="T18"/>
              <a:pathLst>
                <a:path w="74" h="204">
                  <a:moveTo>
                    <a:pt x="2" y="0"/>
                  </a:moveTo>
                  <a:cubicBezTo>
                    <a:pt x="51" y="54"/>
                    <a:pt x="74" y="132"/>
                    <a:pt x="57" y="204"/>
                  </a:cubicBezTo>
                  <a:cubicBezTo>
                    <a:pt x="47" y="170"/>
                    <a:pt x="31" y="138"/>
                    <a:pt x="11" y="110"/>
                  </a:cubicBezTo>
                  <a:cubicBezTo>
                    <a:pt x="18" y="97"/>
                    <a:pt x="12" y="81"/>
                    <a:pt x="0" y="74"/>
                  </a:cubicBezTo>
                  <a:cubicBezTo>
                    <a:pt x="2" y="49"/>
                    <a:pt x="2" y="25"/>
                    <a:pt x="2" y="0"/>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81" name="Freeform 41"/>
            <p:cNvSpPr>
              <a:spLocks noChangeArrowheads="1"/>
            </p:cNvSpPr>
            <p:nvPr/>
          </p:nvSpPr>
          <p:spPr bwMode="auto">
            <a:xfrm>
              <a:off x="422275" y="323850"/>
              <a:ext cx="796925" cy="1157287"/>
            </a:xfrm>
            <a:custGeom>
              <a:avLst/>
              <a:gdLst>
                <a:gd name="T0" fmla="*/ 2147483646 w 212"/>
                <a:gd name="T1" fmla="*/ 2147483646 h 308"/>
                <a:gd name="T2" fmla="*/ 2147483646 w 212"/>
                <a:gd name="T3" fmla="*/ 0 h 308"/>
                <a:gd name="T4" fmla="*/ 2147483646 w 212"/>
                <a:gd name="T5" fmla="*/ 2147483646 h 308"/>
                <a:gd name="T6" fmla="*/ 2147483646 w 212"/>
                <a:gd name="T7" fmla="*/ 2147483646 h 308"/>
                <a:gd name="T8" fmla="*/ 2147483646 w 212"/>
                <a:gd name="T9" fmla="*/ 2147483646 h 308"/>
                <a:gd name="T10" fmla="*/ 2147483646 w 212"/>
                <a:gd name="T11" fmla="*/ 2147483646 h 308"/>
                <a:gd name="T12" fmla="*/ 2147483646 w 212"/>
                <a:gd name="T13" fmla="*/ 2147483646 h 308"/>
                <a:gd name="T14" fmla="*/ 2147483646 w 212"/>
                <a:gd name="T15" fmla="*/ 2147483646 h 308"/>
                <a:gd name="T16" fmla="*/ 0 w 212"/>
                <a:gd name="T17" fmla="*/ 2147483646 h 308"/>
                <a:gd name="T18" fmla="*/ 2147483646 w 212"/>
                <a:gd name="T19" fmla="*/ 2147483646 h 3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2"/>
                <a:gd name="T31" fmla="*/ 0 h 308"/>
                <a:gd name="T32" fmla="*/ 212 w 212"/>
                <a:gd name="T33" fmla="*/ 308 h 3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2" h="308">
                  <a:moveTo>
                    <a:pt x="83" y="7"/>
                  </a:moveTo>
                  <a:cubicBezTo>
                    <a:pt x="86" y="3"/>
                    <a:pt x="91" y="1"/>
                    <a:pt x="96" y="0"/>
                  </a:cubicBezTo>
                  <a:cubicBezTo>
                    <a:pt x="95" y="68"/>
                    <a:pt x="118" y="135"/>
                    <a:pt x="158" y="189"/>
                  </a:cubicBezTo>
                  <a:cubicBezTo>
                    <a:pt x="172" y="210"/>
                    <a:pt x="190" y="229"/>
                    <a:pt x="208" y="247"/>
                  </a:cubicBezTo>
                  <a:cubicBezTo>
                    <a:pt x="210" y="256"/>
                    <a:pt x="209" y="264"/>
                    <a:pt x="212" y="273"/>
                  </a:cubicBezTo>
                  <a:cubicBezTo>
                    <a:pt x="202" y="284"/>
                    <a:pt x="192" y="295"/>
                    <a:pt x="180" y="304"/>
                  </a:cubicBezTo>
                  <a:cubicBezTo>
                    <a:pt x="170" y="301"/>
                    <a:pt x="160" y="302"/>
                    <a:pt x="151" y="308"/>
                  </a:cubicBezTo>
                  <a:cubicBezTo>
                    <a:pt x="97" y="286"/>
                    <a:pt x="46" y="255"/>
                    <a:pt x="8" y="211"/>
                  </a:cubicBezTo>
                  <a:cubicBezTo>
                    <a:pt x="12" y="199"/>
                    <a:pt x="9" y="187"/>
                    <a:pt x="0" y="178"/>
                  </a:cubicBezTo>
                  <a:cubicBezTo>
                    <a:pt x="12" y="115"/>
                    <a:pt x="38" y="53"/>
                    <a:pt x="83" y="7"/>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82" name="Freeform 44"/>
            <p:cNvSpPr>
              <a:spLocks noChangeArrowheads="1"/>
            </p:cNvSpPr>
            <p:nvPr/>
          </p:nvSpPr>
          <p:spPr bwMode="auto">
            <a:xfrm>
              <a:off x="0" y="546100"/>
              <a:ext cx="334963" cy="942975"/>
            </a:xfrm>
            <a:custGeom>
              <a:avLst/>
              <a:gdLst>
                <a:gd name="T0" fmla="*/ 2147483646 w 89"/>
                <a:gd name="T1" fmla="*/ 2147483646 h 251"/>
                <a:gd name="T2" fmla="*/ 2147483646 w 89"/>
                <a:gd name="T3" fmla="*/ 0 h 251"/>
                <a:gd name="T4" fmla="*/ 2147483646 w 89"/>
                <a:gd name="T5" fmla="*/ 2147483646 h 251"/>
                <a:gd name="T6" fmla="*/ 2147483646 w 89"/>
                <a:gd name="T7" fmla="*/ 2147483646 h 251"/>
                <a:gd name="T8" fmla="*/ 2147483646 w 89"/>
                <a:gd name="T9" fmla="*/ 2147483646 h 251"/>
                <a:gd name="T10" fmla="*/ 0 60000 65536"/>
                <a:gd name="T11" fmla="*/ 0 60000 65536"/>
                <a:gd name="T12" fmla="*/ 0 60000 65536"/>
                <a:gd name="T13" fmla="*/ 0 60000 65536"/>
                <a:gd name="T14" fmla="*/ 0 60000 65536"/>
                <a:gd name="T15" fmla="*/ 0 w 89"/>
                <a:gd name="T16" fmla="*/ 0 h 251"/>
                <a:gd name="T17" fmla="*/ 89 w 89"/>
                <a:gd name="T18" fmla="*/ 251 h 251"/>
              </a:gdLst>
              <a:ahLst/>
              <a:cxnLst>
                <a:cxn ang="T10">
                  <a:pos x="T0" y="T1"/>
                </a:cxn>
                <a:cxn ang="T11">
                  <a:pos x="T2" y="T3"/>
                </a:cxn>
                <a:cxn ang="T12">
                  <a:pos x="T4" y="T5"/>
                </a:cxn>
                <a:cxn ang="T13">
                  <a:pos x="T6" y="T7"/>
                </a:cxn>
                <a:cxn ang="T14">
                  <a:pos x="T8" y="T9"/>
                </a:cxn>
              </a:cxnLst>
              <a:rect l="T15" t="T16" r="T17" b="T18"/>
              <a:pathLst>
                <a:path w="89" h="251">
                  <a:moveTo>
                    <a:pt x="88" y="251"/>
                  </a:moveTo>
                  <a:cubicBezTo>
                    <a:pt x="21" y="188"/>
                    <a:pt x="0" y="84"/>
                    <a:pt x="36" y="0"/>
                  </a:cubicBezTo>
                  <a:cubicBezTo>
                    <a:pt x="41" y="44"/>
                    <a:pt x="56" y="86"/>
                    <a:pt x="79" y="124"/>
                  </a:cubicBezTo>
                  <a:cubicBezTo>
                    <a:pt x="74" y="138"/>
                    <a:pt x="75" y="154"/>
                    <a:pt x="89" y="162"/>
                  </a:cubicBezTo>
                  <a:cubicBezTo>
                    <a:pt x="88" y="192"/>
                    <a:pt x="85" y="221"/>
                    <a:pt x="88" y="251"/>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83" name="Freeform 47"/>
            <p:cNvSpPr>
              <a:spLocks noChangeArrowheads="1"/>
            </p:cNvSpPr>
            <p:nvPr/>
          </p:nvSpPr>
          <p:spPr bwMode="auto">
            <a:xfrm>
              <a:off x="1365250" y="714375"/>
              <a:ext cx="390525" cy="755650"/>
            </a:xfrm>
            <a:custGeom>
              <a:avLst/>
              <a:gdLst>
                <a:gd name="T0" fmla="*/ 2147483646 w 104"/>
                <a:gd name="T1" fmla="*/ 2147483646 h 201"/>
                <a:gd name="T2" fmla="*/ 2147483646 w 104"/>
                <a:gd name="T3" fmla="*/ 2147483646 h 201"/>
                <a:gd name="T4" fmla="*/ 2147483646 w 104"/>
                <a:gd name="T5" fmla="*/ 2147483646 h 201"/>
                <a:gd name="T6" fmla="*/ 2147483646 w 104"/>
                <a:gd name="T7" fmla="*/ 2147483646 h 201"/>
                <a:gd name="T8" fmla="*/ 2147483646 w 104"/>
                <a:gd name="T9" fmla="*/ 2147483646 h 201"/>
                <a:gd name="T10" fmla="*/ 0 w 104"/>
                <a:gd name="T11" fmla="*/ 2147483646 h 201"/>
                <a:gd name="T12" fmla="*/ 2147483646 w 104"/>
                <a:gd name="T13" fmla="*/ 2147483646 h 201"/>
                <a:gd name="T14" fmla="*/ 0 60000 65536"/>
                <a:gd name="T15" fmla="*/ 0 60000 65536"/>
                <a:gd name="T16" fmla="*/ 0 60000 65536"/>
                <a:gd name="T17" fmla="*/ 0 60000 65536"/>
                <a:gd name="T18" fmla="*/ 0 60000 65536"/>
                <a:gd name="T19" fmla="*/ 0 60000 65536"/>
                <a:gd name="T20" fmla="*/ 0 60000 65536"/>
                <a:gd name="T21" fmla="*/ 0 w 104"/>
                <a:gd name="T22" fmla="*/ 0 h 201"/>
                <a:gd name="T23" fmla="*/ 104 w 104"/>
                <a:gd name="T24" fmla="*/ 201 h 2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201">
                  <a:moveTo>
                    <a:pt x="48" y="13"/>
                  </a:moveTo>
                  <a:cubicBezTo>
                    <a:pt x="48" y="8"/>
                    <a:pt x="51" y="0"/>
                    <a:pt x="56" y="7"/>
                  </a:cubicBezTo>
                  <a:cubicBezTo>
                    <a:pt x="80" y="41"/>
                    <a:pt x="97" y="80"/>
                    <a:pt x="104" y="120"/>
                  </a:cubicBezTo>
                  <a:cubicBezTo>
                    <a:pt x="95" y="150"/>
                    <a:pt x="76" y="177"/>
                    <a:pt x="56" y="201"/>
                  </a:cubicBezTo>
                  <a:cubicBezTo>
                    <a:pt x="37" y="190"/>
                    <a:pt x="20" y="177"/>
                    <a:pt x="3" y="164"/>
                  </a:cubicBezTo>
                  <a:cubicBezTo>
                    <a:pt x="3" y="156"/>
                    <a:pt x="2" y="148"/>
                    <a:pt x="0" y="140"/>
                  </a:cubicBezTo>
                  <a:cubicBezTo>
                    <a:pt x="23" y="101"/>
                    <a:pt x="39" y="58"/>
                    <a:pt x="48" y="13"/>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84" name="Freeform 52"/>
            <p:cNvSpPr>
              <a:spLocks noChangeArrowheads="1"/>
            </p:cNvSpPr>
            <p:nvPr/>
          </p:nvSpPr>
          <p:spPr bwMode="auto">
            <a:xfrm>
              <a:off x="379413" y="1146175"/>
              <a:ext cx="587375" cy="546100"/>
            </a:xfrm>
            <a:custGeom>
              <a:avLst/>
              <a:gdLst>
                <a:gd name="T0" fmla="*/ 2147483646 w 156"/>
                <a:gd name="T1" fmla="*/ 0 h 145"/>
                <a:gd name="T2" fmla="*/ 2147483646 w 156"/>
                <a:gd name="T3" fmla="*/ 2147483646 h 145"/>
                <a:gd name="T4" fmla="*/ 2147483646 w 156"/>
                <a:gd name="T5" fmla="*/ 2147483646 h 145"/>
                <a:gd name="T6" fmla="*/ 2147483646 w 156"/>
                <a:gd name="T7" fmla="*/ 2147483646 h 145"/>
                <a:gd name="T8" fmla="*/ 2147483646 w 156"/>
                <a:gd name="T9" fmla="*/ 2147483646 h 145"/>
                <a:gd name="T10" fmla="*/ 2147483646 w 156"/>
                <a:gd name="T11" fmla="*/ 0 h 145"/>
                <a:gd name="T12" fmla="*/ 0 60000 65536"/>
                <a:gd name="T13" fmla="*/ 0 60000 65536"/>
                <a:gd name="T14" fmla="*/ 0 60000 65536"/>
                <a:gd name="T15" fmla="*/ 0 60000 65536"/>
                <a:gd name="T16" fmla="*/ 0 60000 65536"/>
                <a:gd name="T17" fmla="*/ 0 60000 65536"/>
                <a:gd name="T18" fmla="*/ 0 w 156"/>
                <a:gd name="T19" fmla="*/ 0 h 145"/>
                <a:gd name="T20" fmla="*/ 156 w 156"/>
                <a:gd name="T21" fmla="*/ 145 h 145"/>
              </a:gdLst>
              <a:ahLst/>
              <a:cxnLst>
                <a:cxn ang="T12">
                  <a:pos x="T0" y="T1"/>
                </a:cxn>
                <a:cxn ang="T13">
                  <a:pos x="T2" y="T3"/>
                </a:cxn>
                <a:cxn ang="T14">
                  <a:pos x="T4" y="T5"/>
                </a:cxn>
                <a:cxn ang="T15">
                  <a:pos x="T6" y="T7"/>
                </a:cxn>
                <a:cxn ang="T16">
                  <a:pos x="T8" y="T9"/>
                </a:cxn>
                <a:cxn ang="T17">
                  <a:pos x="T10" y="T11"/>
                </a:cxn>
              </a:cxnLst>
              <a:rect l="T18" t="T19" r="T20" b="T21"/>
              <a:pathLst>
                <a:path w="156" h="145">
                  <a:moveTo>
                    <a:pt x="4" y="0"/>
                  </a:moveTo>
                  <a:cubicBezTo>
                    <a:pt x="46" y="46"/>
                    <a:pt x="99" y="79"/>
                    <a:pt x="155" y="103"/>
                  </a:cubicBezTo>
                  <a:cubicBezTo>
                    <a:pt x="155" y="105"/>
                    <a:pt x="156" y="108"/>
                    <a:pt x="156" y="110"/>
                  </a:cubicBezTo>
                  <a:cubicBezTo>
                    <a:pt x="130" y="126"/>
                    <a:pt x="101" y="137"/>
                    <a:pt x="71" y="145"/>
                  </a:cubicBezTo>
                  <a:cubicBezTo>
                    <a:pt x="47" y="135"/>
                    <a:pt x="23" y="124"/>
                    <a:pt x="4" y="106"/>
                  </a:cubicBezTo>
                  <a:cubicBezTo>
                    <a:pt x="0" y="90"/>
                    <a:pt x="3" y="17"/>
                    <a:pt x="4" y="0"/>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85" name="Freeform 57"/>
            <p:cNvSpPr>
              <a:spLocks noChangeArrowheads="1"/>
            </p:cNvSpPr>
            <p:nvPr/>
          </p:nvSpPr>
          <p:spPr bwMode="auto">
            <a:xfrm>
              <a:off x="1123950" y="1373187"/>
              <a:ext cx="406400" cy="250825"/>
            </a:xfrm>
            <a:custGeom>
              <a:avLst/>
              <a:gdLst>
                <a:gd name="T0" fmla="*/ 2147483646 w 108"/>
                <a:gd name="T1" fmla="*/ 2147483646 h 67"/>
                <a:gd name="T2" fmla="*/ 2147483646 w 108"/>
                <a:gd name="T3" fmla="*/ 0 h 67"/>
                <a:gd name="T4" fmla="*/ 2147483646 w 108"/>
                <a:gd name="T5" fmla="*/ 2147483646 h 67"/>
                <a:gd name="T6" fmla="*/ 2147483646 w 108"/>
                <a:gd name="T7" fmla="*/ 2147483646 h 67"/>
                <a:gd name="T8" fmla="*/ 0 w 108"/>
                <a:gd name="T9" fmla="*/ 2147483646 h 67"/>
                <a:gd name="T10" fmla="*/ 2147483646 w 108"/>
                <a:gd name="T11" fmla="*/ 2147483646 h 67"/>
                <a:gd name="T12" fmla="*/ 0 60000 65536"/>
                <a:gd name="T13" fmla="*/ 0 60000 65536"/>
                <a:gd name="T14" fmla="*/ 0 60000 65536"/>
                <a:gd name="T15" fmla="*/ 0 60000 65536"/>
                <a:gd name="T16" fmla="*/ 0 60000 65536"/>
                <a:gd name="T17" fmla="*/ 0 60000 65536"/>
                <a:gd name="T18" fmla="*/ 0 w 108"/>
                <a:gd name="T19" fmla="*/ 0 h 67"/>
                <a:gd name="T20" fmla="*/ 108 w 108"/>
                <a:gd name="T21" fmla="*/ 67 h 67"/>
              </a:gdLst>
              <a:ahLst/>
              <a:cxnLst>
                <a:cxn ang="T12">
                  <a:pos x="T0" y="T1"/>
                </a:cxn>
                <a:cxn ang="T13">
                  <a:pos x="T2" y="T3"/>
                </a:cxn>
                <a:cxn ang="T14">
                  <a:pos x="T4" y="T5"/>
                </a:cxn>
                <a:cxn ang="T15">
                  <a:pos x="T6" y="T7"/>
                </a:cxn>
                <a:cxn ang="T16">
                  <a:pos x="T8" y="T9"/>
                </a:cxn>
                <a:cxn ang="T17">
                  <a:pos x="T10" y="T11"/>
                </a:cxn>
              </a:cxnLst>
              <a:rect l="T18" t="T19" r="T20" b="T21"/>
              <a:pathLst>
                <a:path w="108" h="67">
                  <a:moveTo>
                    <a:pt x="36" y="4"/>
                  </a:moveTo>
                  <a:cubicBezTo>
                    <a:pt x="43" y="2"/>
                    <a:pt x="50" y="2"/>
                    <a:pt x="57" y="0"/>
                  </a:cubicBezTo>
                  <a:cubicBezTo>
                    <a:pt x="74" y="13"/>
                    <a:pt x="90" y="25"/>
                    <a:pt x="108" y="36"/>
                  </a:cubicBezTo>
                  <a:cubicBezTo>
                    <a:pt x="94" y="47"/>
                    <a:pt x="81" y="67"/>
                    <a:pt x="62" y="59"/>
                  </a:cubicBezTo>
                  <a:cubicBezTo>
                    <a:pt x="41" y="53"/>
                    <a:pt x="18" y="52"/>
                    <a:pt x="0" y="39"/>
                  </a:cubicBezTo>
                  <a:cubicBezTo>
                    <a:pt x="13" y="28"/>
                    <a:pt x="24" y="16"/>
                    <a:pt x="36" y="4"/>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sp>
          <p:nvSpPr>
            <p:cNvPr id="86" name="Freeform 58"/>
            <p:cNvSpPr>
              <a:spLocks noChangeArrowheads="1"/>
            </p:cNvSpPr>
            <p:nvPr/>
          </p:nvSpPr>
          <p:spPr bwMode="auto">
            <a:xfrm>
              <a:off x="752475" y="1593850"/>
              <a:ext cx="574675" cy="169862"/>
            </a:xfrm>
            <a:custGeom>
              <a:avLst/>
              <a:gdLst>
                <a:gd name="T0" fmla="*/ 2147483646 w 153"/>
                <a:gd name="T1" fmla="*/ 0 h 45"/>
                <a:gd name="T2" fmla="*/ 2147483646 w 153"/>
                <a:gd name="T3" fmla="*/ 2147483646 h 45"/>
                <a:gd name="T4" fmla="*/ 0 w 153"/>
                <a:gd name="T5" fmla="*/ 2147483646 h 45"/>
                <a:gd name="T6" fmla="*/ 2147483646 w 153"/>
                <a:gd name="T7" fmla="*/ 2147483646 h 45"/>
                <a:gd name="T8" fmla="*/ 2147483646 w 153"/>
                <a:gd name="T9" fmla="*/ 0 h 45"/>
                <a:gd name="T10" fmla="*/ 0 60000 65536"/>
                <a:gd name="T11" fmla="*/ 0 60000 65536"/>
                <a:gd name="T12" fmla="*/ 0 60000 65536"/>
                <a:gd name="T13" fmla="*/ 0 60000 65536"/>
                <a:gd name="T14" fmla="*/ 0 60000 65536"/>
                <a:gd name="T15" fmla="*/ 0 w 153"/>
                <a:gd name="T16" fmla="*/ 0 h 45"/>
                <a:gd name="T17" fmla="*/ 153 w 153"/>
                <a:gd name="T18" fmla="*/ 45 h 45"/>
              </a:gdLst>
              <a:ahLst/>
              <a:cxnLst>
                <a:cxn ang="T10">
                  <a:pos x="T0" y="T1"/>
                </a:cxn>
                <a:cxn ang="T11">
                  <a:pos x="T2" y="T3"/>
                </a:cxn>
                <a:cxn ang="T12">
                  <a:pos x="T4" y="T5"/>
                </a:cxn>
                <a:cxn ang="T13">
                  <a:pos x="T6" y="T7"/>
                </a:cxn>
                <a:cxn ang="T14">
                  <a:pos x="T8" y="T9"/>
                </a:cxn>
              </a:cxnLst>
              <a:rect l="T15" t="T16" r="T17" b="T18"/>
              <a:pathLst>
                <a:path w="153" h="45">
                  <a:moveTo>
                    <a:pt x="100" y="0"/>
                  </a:moveTo>
                  <a:cubicBezTo>
                    <a:pt x="117" y="5"/>
                    <a:pt x="135" y="10"/>
                    <a:pt x="153" y="14"/>
                  </a:cubicBezTo>
                  <a:cubicBezTo>
                    <a:pt x="107" y="38"/>
                    <a:pt x="51" y="45"/>
                    <a:pt x="0" y="33"/>
                  </a:cubicBezTo>
                  <a:cubicBezTo>
                    <a:pt x="22" y="26"/>
                    <a:pt x="43" y="17"/>
                    <a:pt x="63" y="5"/>
                  </a:cubicBezTo>
                  <a:cubicBezTo>
                    <a:pt x="75" y="13"/>
                    <a:pt x="91" y="12"/>
                    <a:pt x="100" y="0"/>
                  </a:cubicBezTo>
                  <a:close/>
                </a:path>
              </a:pathLst>
            </a:custGeom>
            <a:grpFill/>
            <a:ln w="25400">
              <a:gradFill>
                <a:gsLst>
                  <a:gs pos="0">
                    <a:srgbClr val="FFFFFF"/>
                  </a:gs>
                  <a:gs pos="7001">
                    <a:srgbClr val="E6E6E6"/>
                  </a:gs>
                  <a:gs pos="32001">
                    <a:srgbClr val="7D8496"/>
                  </a:gs>
                  <a:gs pos="47000">
                    <a:srgbClr val="E6E6E6"/>
                  </a:gs>
                  <a:gs pos="85001">
                    <a:srgbClr val="7D8496"/>
                  </a:gs>
                  <a:gs pos="100000">
                    <a:srgbClr val="E6E6E6"/>
                  </a:gs>
                </a:gsLst>
                <a:lin ang="5400000" scaled="0"/>
              </a:gradFill>
              <a:bevel/>
            </a:ln>
          </p:spPr>
          <p:txBody>
            <a:bodyPr/>
            <a:lstStyle/>
            <a:p>
              <a:endParaRPr lang="zh-CN" altLang="en-US" sz="2400">
                <a:cs typeface="+mn-ea"/>
                <a:sym typeface="+mn-lt"/>
              </a:endParaRPr>
            </a:p>
          </p:txBody>
        </p:sp>
      </p:grpSp>
      <p:cxnSp>
        <p:nvCxnSpPr>
          <p:cNvPr id="88" name="Straight Connector 262"/>
          <p:cNvCxnSpPr/>
          <p:nvPr/>
        </p:nvCxnSpPr>
        <p:spPr>
          <a:xfrm>
            <a:off x="7600990" y="3428999"/>
            <a:ext cx="824489" cy="0"/>
          </a:xfrm>
          <a:prstGeom prst="line">
            <a:avLst/>
          </a:prstGeom>
          <a:ln w="25400">
            <a:gradFill flip="none" rotWithShape="1">
              <a:gsLst>
                <a:gs pos="0">
                  <a:schemeClr val="accent2">
                    <a:lumMod val="60000"/>
                    <a:lumOff val="40000"/>
                  </a:schemeClr>
                </a:gs>
                <a:gs pos="50000">
                  <a:schemeClr val="accent2">
                    <a:lumMod val="40000"/>
                    <a:lumOff val="60000"/>
                  </a:schemeClr>
                </a:gs>
                <a:gs pos="100000">
                  <a:schemeClr val="accent1">
                    <a:tint val="23500"/>
                    <a:satMod val="160000"/>
                    <a:alpha val="0"/>
                  </a:schemeClr>
                </a:gs>
              </a:gsLst>
              <a:lin ang="10800000" scaled="1"/>
              <a:tileRect/>
            </a:gradFill>
            <a:tailEnd type="oval" w="lg" len="lg"/>
          </a:ln>
        </p:spPr>
        <p:style>
          <a:lnRef idx="1">
            <a:schemeClr val="accent1"/>
          </a:lnRef>
          <a:fillRef idx="0">
            <a:schemeClr val="accent1"/>
          </a:fillRef>
          <a:effectRef idx="0">
            <a:schemeClr val="accent1"/>
          </a:effectRef>
          <a:fontRef idx="minor">
            <a:schemeClr val="tx1"/>
          </a:fontRef>
        </p:style>
      </p:cxnSp>
      <p:cxnSp>
        <p:nvCxnSpPr>
          <p:cNvPr id="90" name="Straight Connector 262"/>
          <p:cNvCxnSpPr/>
          <p:nvPr/>
        </p:nvCxnSpPr>
        <p:spPr>
          <a:xfrm flipH="1">
            <a:off x="3641791" y="3428999"/>
            <a:ext cx="898623" cy="0"/>
          </a:xfrm>
          <a:prstGeom prst="line">
            <a:avLst/>
          </a:prstGeom>
          <a:ln w="25400">
            <a:gradFill flip="none" rotWithShape="1">
              <a:gsLst>
                <a:gs pos="0">
                  <a:schemeClr val="accent2">
                    <a:lumMod val="60000"/>
                    <a:lumOff val="40000"/>
                  </a:schemeClr>
                </a:gs>
                <a:gs pos="50000">
                  <a:schemeClr val="accent2">
                    <a:lumMod val="40000"/>
                    <a:lumOff val="60000"/>
                  </a:schemeClr>
                </a:gs>
                <a:gs pos="100000">
                  <a:schemeClr val="accent1">
                    <a:tint val="23500"/>
                    <a:satMod val="160000"/>
                    <a:alpha val="0"/>
                  </a:schemeClr>
                </a:gs>
              </a:gsLst>
              <a:lin ang="10800000" scaled="1"/>
              <a:tileRect/>
            </a:gradFill>
            <a:tailEnd type="oval" w="lg" len="lg"/>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7D5C65D8-A3D5-AD9D-99C3-C3022AB65A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0303" y="3683693"/>
            <a:ext cx="3131982" cy="2134248"/>
          </a:xfrm>
          <a:prstGeom prst="rect">
            <a:avLst/>
          </a:prstGeom>
        </p:spPr>
      </p:pic>
      <p:pic>
        <p:nvPicPr>
          <p:cNvPr id="13" name="图片 12">
            <a:extLst>
              <a:ext uri="{FF2B5EF4-FFF2-40B4-BE49-F238E27FC236}">
                <a16:creationId xmlns:a16="http://schemas.microsoft.com/office/drawing/2014/main" id="{869430DA-7B2D-40E9-2986-CE502E885713}"/>
              </a:ext>
            </a:extLst>
          </p:cNvPr>
          <p:cNvPicPr>
            <a:picLocks noChangeAspect="1"/>
          </p:cNvPicPr>
          <p:nvPr/>
        </p:nvPicPr>
        <p:blipFill>
          <a:blip r:embed="rId4"/>
          <a:stretch>
            <a:fillRect/>
          </a:stretch>
        </p:blipFill>
        <p:spPr>
          <a:xfrm>
            <a:off x="232650" y="3644026"/>
            <a:ext cx="3197178" cy="21342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圆角 51"/>
          <p:cNvSpPr/>
          <p:nvPr/>
        </p:nvSpPr>
        <p:spPr>
          <a:xfrm>
            <a:off x="6977858" y="2533403"/>
            <a:ext cx="4945676" cy="2655355"/>
          </a:xfrm>
          <a:prstGeom prst="roundRect">
            <a:avLst/>
          </a:prstGeom>
          <a:solidFill>
            <a:schemeClr val="accent1">
              <a:alpha val="20000"/>
            </a:schemeClr>
          </a:solidFill>
          <a:ln>
            <a:solidFill>
              <a:schemeClr val="accent1">
                <a:shade val="50000"/>
                <a:alpha val="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矩形: 圆角 50"/>
          <p:cNvSpPr/>
          <p:nvPr/>
        </p:nvSpPr>
        <p:spPr>
          <a:xfrm>
            <a:off x="249990" y="2518411"/>
            <a:ext cx="4871531" cy="2658912"/>
          </a:xfrm>
          <a:prstGeom prst="roundRect">
            <a:avLst/>
          </a:prstGeom>
          <a:solidFill>
            <a:schemeClr val="accent1">
              <a:alpha val="20000"/>
            </a:schemeClr>
          </a:solidFill>
          <a:ln>
            <a:solidFill>
              <a:schemeClr val="accent1">
                <a:shade val="50000"/>
                <a:alpha val="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64655" y="212915"/>
            <a:ext cx="2608406"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目标市场前景</a:t>
            </a:r>
          </a:p>
        </p:txBody>
      </p:sp>
      <p:grpSp>
        <p:nvGrpSpPr>
          <p:cNvPr id="3" name="组合 2"/>
          <p:cNvGrpSpPr/>
          <p:nvPr/>
        </p:nvGrpSpPr>
        <p:grpSpPr>
          <a:xfrm flipH="1">
            <a:off x="0" y="780260"/>
            <a:ext cx="5724000" cy="78378"/>
            <a:chOff x="6911145" y="6507480"/>
            <a:chExt cx="4984946" cy="78378"/>
          </a:xfrm>
        </p:grpSpPr>
        <p:sp>
          <p:nvSpPr>
            <p:cNvPr id="4" name="任意多边形 3"/>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48"/>
          <p:cNvGrpSpPr/>
          <p:nvPr/>
        </p:nvGrpSpPr>
        <p:grpSpPr bwMode="auto">
          <a:xfrm>
            <a:off x="7934008" y="1217430"/>
            <a:ext cx="3070328" cy="1234491"/>
            <a:chOff x="2131" y="16501"/>
            <a:chExt cx="936375" cy="993808"/>
          </a:xfrm>
        </p:grpSpPr>
        <p:sp>
          <p:nvSpPr>
            <p:cNvPr id="28" name="任意多边形 35"/>
            <p:cNvSpPr>
              <a:spLocks noChangeArrowheads="1"/>
            </p:cNvSpPr>
            <p:nvPr/>
          </p:nvSpPr>
          <p:spPr bwMode="auto">
            <a:xfrm rot="10800000">
              <a:off x="31742" y="16501"/>
              <a:ext cx="872891" cy="993808"/>
            </a:xfrm>
            <a:custGeom>
              <a:avLst/>
              <a:gdLst>
                <a:gd name="T0" fmla="*/ 1072099 w 826161"/>
                <a:gd name="T1" fmla="*/ 1308521 h 940604"/>
                <a:gd name="T2" fmla="*/ 77209 w 826161"/>
                <a:gd name="T3" fmla="*/ 1308521 h 940604"/>
                <a:gd name="T4" fmla="*/ 0 w 826161"/>
                <a:gd name="T5" fmla="*/ 1231313 h 940604"/>
                <a:gd name="T6" fmla="*/ 0 w 826161"/>
                <a:gd name="T7" fmla="*/ 236418 h 940604"/>
                <a:gd name="T8" fmla="*/ 77209 w 826161"/>
                <a:gd name="T9" fmla="*/ 159206 h 940604"/>
                <a:gd name="T10" fmla="*/ 482316 w 826161"/>
                <a:gd name="T11" fmla="*/ 159206 h 940604"/>
                <a:gd name="T12" fmla="*/ 574655 w 826161"/>
                <a:gd name="T13" fmla="*/ 0 h 940604"/>
                <a:gd name="T14" fmla="*/ 666994 w 826161"/>
                <a:gd name="T15" fmla="*/ 159206 h 940604"/>
                <a:gd name="T16" fmla="*/ 1072099 w 826161"/>
                <a:gd name="T17" fmla="*/ 159206 h 940604"/>
                <a:gd name="T18" fmla="*/ 1149309 w 826161"/>
                <a:gd name="T19" fmla="*/ 236418 h 940604"/>
                <a:gd name="T20" fmla="*/ 1149309 w 826161"/>
                <a:gd name="T21" fmla="*/ 1231313 h 940604"/>
                <a:gd name="T22" fmla="*/ 1072099 w 826161"/>
                <a:gd name="T23" fmla="*/ 13085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gradFill>
              <a:gsLst>
                <a:gs pos="0">
                  <a:srgbClr val="03D4A8">
                    <a:alpha val="60000"/>
                  </a:srgbClr>
                </a:gs>
                <a:gs pos="25000">
                  <a:srgbClr val="21D6E0">
                    <a:alpha val="60000"/>
                  </a:srgbClr>
                </a:gs>
                <a:gs pos="75000">
                  <a:srgbClr val="0087E6">
                    <a:alpha val="60000"/>
                  </a:srgbClr>
                </a:gs>
                <a:gs pos="100000">
                  <a:srgbClr val="005CBF">
                    <a:alpha val="60000"/>
                  </a:srgbClr>
                </a:gs>
              </a:gsLst>
              <a:lin ang="5400000" scaled="0"/>
            </a:gradFill>
            <a:ln w="28575">
              <a:solidFill>
                <a:schemeClr val="accent2">
                  <a:lumMod val="60000"/>
                  <a:lumOff val="40000"/>
                </a:schemeClr>
              </a:solidFill>
              <a:bevel/>
            </a:ln>
          </p:spPr>
          <p:txBody>
            <a:bodyPr anchor="ctr"/>
            <a:lstStyle/>
            <a:p>
              <a:endParaRPr lang="zh-CN" altLang="en-US" dirty="0">
                <a:cs typeface="+mn-ea"/>
                <a:sym typeface="+mn-lt"/>
              </a:endParaRPr>
            </a:p>
          </p:txBody>
        </p:sp>
        <p:sp>
          <p:nvSpPr>
            <p:cNvPr id="30" name="文本框 37"/>
            <p:cNvSpPr>
              <a:spLocks noChangeArrowheads="1"/>
            </p:cNvSpPr>
            <p:nvPr/>
          </p:nvSpPr>
          <p:spPr bwMode="auto">
            <a:xfrm>
              <a:off x="2131" y="285155"/>
              <a:ext cx="936375" cy="42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algn="ctr"/>
              <a:r>
                <a:rPr lang="zh-CN" altLang="en-US" sz="2800" dirty="0">
                  <a:solidFill>
                    <a:schemeClr val="bg1"/>
                  </a:solidFill>
                  <a:latin typeface="+mn-lt"/>
                  <a:ea typeface="+mn-ea"/>
                  <a:cs typeface="+mn-ea"/>
                </a:rPr>
                <a:t>养殖爱好者</a:t>
              </a:r>
            </a:p>
          </p:txBody>
        </p:sp>
      </p:grpSp>
      <p:sp>
        <p:nvSpPr>
          <p:cNvPr id="34" name="矩形 55"/>
          <p:cNvSpPr>
            <a:spLocks noChangeArrowheads="1"/>
          </p:cNvSpPr>
          <p:nvPr/>
        </p:nvSpPr>
        <p:spPr bwMode="auto">
          <a:xfrm>
            <a:off x="472170" y="2611567"/>
            <a:ext cx="4302532" cy="2277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indent="360045" algn="just">
              <a:lnSpc>
                <a:spcPct val="120000"/>
              </a:lnSpc>
            </a:pPr>
            <a:r>
              <a:rPr lang="zh-CN" altLang="en-US" sz="2000" dirty="0">
                <a:solidFill>
                  <a:schemeClr val="bg1"/>
                </a:solidFill>
                <a:latin typeface="+mn-lt"/>
                <a:ea typeface="+mn-ea"/>
                <a:cs typeface="+mn-ea"/>
              </a:rPr>
              <a:t>在智能制造、智能农业、电子设备等领域，消费者的需求越来越高，各大厂家不断努力推出各种满足市场需求的产品，但在智能、多复用、轻量集成一体化工具方面还存在很大空白。</a:t>
            </a:r>
            <a:endParaRPr lang="zh-CN" altLang="en-US" sz="2000" dirty="0">
              <a:solidFill>
                <a:schemeClr val="bg1"/>
              </a:solidFill>
              <a:latin typeface="+mn-lt"/>
              <a:ea typeface="+mn-ea"/>
              <a:cs typeface="+mn-ea"/>
              <a:sym typeface="+mn-lt"/>
            </a:endParaRPr>
          </a:p>
        </p:txBody>
      </p:sp>
      <p:sp>
        <p:nvSpPr>
          <p:cNvPr id="37" name="矩形 55"/>
          <p:cNvSpPr>
            <a:spLocks noChangeArrowheads="1"/>
          </p:cNvSpPr>
          <p:nvPr/>
        </p:nvSpPr>
        <p:spPr bwMode="auto">
          <a:xfrm>
            <a:off x="7184753" y="2584106"/>
            <a:ext cx="4531889" cy="190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indent="360045" algn="just">
              <a:lnSpc>
                <a:spcPct val="120000"/>
              </a:lnSpc>
            </a:pPr>
            <a:r>
              <a:rPr lang="zh-CN" altLang="en-US" sz="2000" dirty="0">
                <a:solidFill>
                  <a:schemeClr val="bg1"/>
                </a:solidFill>
                <a:latin typeface="+mn-lt"/>
                <a:ea typeface="+mn-ea"/>
                <a:cs typeface="+mn-ea"/>
              </a:rPr>
              <a:t>根据团队所发布的问卷星调查问卷与街头数据显示：新一代的养殖爱好者与大型养殖工作人员对农业养殖环境有着智能化的需求，且渴望拥有一套便携化智能仪器设备。</a:t>
            </a:r>
          </a:p>
        </p:txBody>
      </p:sp>
      <p:grpSp>
        <p:nvGrpSpPr>
          <p:cNvPr id="53" name="组合 52"/>
          <p:cNvGrpSpPr/>
          <p:nvPr/>
        </p:nvGrpSpPr>
        <p:grpSpPr>
          <a:xfrm>
            <a:off x="1281721" y="1196091"/>
            <a:ext cx="2782680" cy="1234490"/>
            <a:chOff x="1281721" y="1298775"/>
            <a:chExt cx="2782680" cy="1703872"/>
          </a:xfrm>
        </p:grpSpPr>
        <p:sp>
          <p:nvSpPr>
            <p:cNvPr id="43" name="任意多边形 30"/>
            <p:cNvSpPr>
              <a:spLocks noChangeArrowheads="1"/>
            </p:cNvSpPr>
            <p:nvPr/>
          </p:nvSpPr>
          <p:spPr bwMode="auto">
            <a:xfrm rot="10800000">
              <a:off x="1281721" y="1298775"/>
              <a:ext cx="2782680" cy="1703872"/>
            </a:xfrm>
            <a:custGeom>
              <a:avLst/>
              <a:gdLst>
                <a:gd name="T0" fmla="*/ 1072099 w 826161"/>
                <a:gd name="T1" fmla="*/ 1308521 h 940604"/>
                <a:gd name="T2" fmla="*/ 77209 w 826161"/>
                <a:gd name="T3" fmla="*/ 1308521 h 940604"/>
                <a:gd name="T4" fmla="*/ 0 w 826161"/>
                <a:gd name="T5" fmla="*/ 1231313 h 940604"/>
                <a:gd name="T6" fmla="*/ 0 w 826161"/>
                <a:gd name="T7" fmla="*/ 236418 h 940604"/>
                <a:gd name="T8" fmla="*/ 77209 w 826161"/>
                <a:gd name="T9" fmla="*/ 159206 h 940604"/>
                <a:gd name="T10" fmla="*/ 482316 w 826161"/>
                <a:gd name="T11" fmla="*/ 159206 h 940604"/>
                <a:gd name="T12" fmla="*/ 574655 w 826161"/>
                <a:gd name="T13" fmla="*/ 0 h 940604"/>
                <a:gd name="T14" fmla="*/ 666994 w 826161"/>
                <a:gd name="T15" fmla="*/ 159206 h 940604"/>
                <a:gd name="T16" fmla="*/ 1072099 w 826161"/>
                <a:gd name="T17" fmla="*/ 159206 h 940604"/>
                <a:gd name="T18" fmla="*/ 1149309 w 826161"/>
                <a:gd name="T19" fmla="*/ 236418 h 940604"/>
                <a:gd name="T20" fmla="*/ 1149309 w 826161"/>
                <a:gd name="T21" fmla="*/ 1231313 h 940604"/>
                <a:gd name="T22" fmla="*/ 1072099 w 826161"/>
                <a:gd name="T23" fmla="*/ 13085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gradFill flip="none" rotWithShape="1">
              <a:gsLst>
                <a:gs pos="0">
                  <a:schemeClr val="accent4"/>
                </a:gs>
                <a:gs pos="23000">
                  <a:schemeClr val="accent2">
                    <a:lumMod val="75000"/>
                    <a:alpha val="60000"/>
                  </a:schemeClr>
                </a:gs>
                <a:gs pos="73000">
                  <a:schemeClr val="accent4">
                    <a:lumMod val="60000"/>
                    <a:lumOff val="40000"/>
                    <a:alpha val="60000"/>
                  </a:schemeClr>
                </a:gs>
                <a:gs pos="96000">
                  <a:srgbClr val="2A9995">
                    <a:alpha val="60000"/>
                  </a:srgbClr>
                </a:gs>
              </a:gsLst>
              <a:lin ang="2700000" scaled="1"/>
              <a:tileRect/>
            </a:gradFill>
            <a:ln w="28575">
              <a:solidFill>
                <a:schemeClr val="accent2">
                  <a:lumMod val="60000"/>
                  <a:lumOff val="40000"/>
                </a:schemeClr>
              </a:solidFill>
              <a:bevel/>
            </a:ln>
          </p:spPr>
          <p:txBody>
            <a:bodyPr anchor="ctr"/>
            <a:lstStyle/>
            <a:p>
              <a:endParaRPr lang="zh-CN" altLang="en-US">
                <a:cs typeface="+mn-ea"/>
                <a:sym typeface="+mn-lt"/>
              </a:endParaRPr>
            </a:p>
          </p:txBody>
        </p:sp>
        <p:sp>
          <p:nvSpPr>
            <p:cNvPr id="42" name="文本框 41"/>
            <p:cNvSpPr txBox="1"/>
            <p:nvPr/>
          </p:nvSpPr>
          <p:spPr>
            <a:xfrm>
              <a:off x="1367320" y="1431711"/>
              <a:ext cx="2541291" cy="1316881"/>
            </a:xfrm>
            <a:prstGeom prst="rect">
              <a:avLst/>
            </a:prstGeom>
            <a:noFill/>
          </p:spPr>
          <p:txBody>
            <a:bodyPr wrap="square" rtlCol="0">
              <a:spAutoFit/>
            </a:bodyPr>
            <a:lstStyle/>
            <a:p>
              <a:pPr algn="ctr"/>
              <a:r>
                <a:rPr lang="zh-CN" altLang="en-US" sz="2800" dirty="0">
                  <a:solidFill>
                    <a:schemeClr val="bg1"/>
                  </a:solidFill>
                  <a:cs typeface="+mn-ea"/>
                </a:rPr>
                <a:t>从事大型养殖工作人员</a:t>
              </a:r>
              <a:endParaRPr lang="zh-CN" altLang="en-US" dirty="0"/>
            </a:p>
          </p:txBody>
        </p:sp>
      </p:grpSp>
      <p:grpSp>
        <p:nvGrpSpPr>
          <p:cNvPr id="60" name="组合 59"/>
          <p:cNvGrpSpPr/>
          <p:nvPr/>
        </p:nvGrpSpPr>
        <p:grpSpPr>
          <a:xfrm>
            <a:off x="5667515" y="1032089"/>
            <a:ext cx="769168" cy="769168"/>
            <a:chOff x="4202042" y="4843259"/>
            <a:chExt cx="769168" cy="769168"/>
          </a:xfrm>
        </p:grpSpPr>
        <p:sp>
          <p:nvSpPr>
            <p:cNvPr id="61" name="타원 5"/>
            <p:cNvSpPr/>
            <p:nvPr/>
          </p:nvSpPr>
          <p:spPr>
            <a:xfrm>
              <a:off x="4202042" y="4843259"/>
              <a:ext cx="769168" cy="769168"/>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cs typeface="+mn-ea"/>
                <a:sym typeface="+mn-lt"/>
              </a:endParaRPr>
            </a:p>
          </p:txBody>
        </p:sp>
        <p:sp>
          <p:nvSpPr>
            <p:cNvPr id="62" name="Freeform 62"/>
            <p:cNvSpPr>
              <a:spLocks noEditPoints="1"/>
            </p:cNvSpPr>
            <p:nvPr/>
          </p:nvSpPr>
          <p:spPr bwMode="auto">
            <a:xfrm>
              <a:off x="4342783" y="5013390"/>
              <a:ext cx="487687" cy="428907"/>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lstStyle/>
            <a:p>
              <a:endParaRPr lang="ko-KR" altLang="en-US" dirty="0">
                <a:cs typeface="+mn-ea"/>
                <a:sym typeface="+mn-lt"/>
              </a:endParaRPr>
            </a:p>
          </p:txBody>
        </p:sp>
      </p:grpSp>
      <p:grpSp>
        <p:nvGrpSpPr>
          <p:cNvPr id="63" name="组合 62"/>
          <p:cNvGrpSpPr/>
          <p:nvPr/>
        </p:nvGrpSpPr>
        <p:grpSpPr>
          <a:xfrm>
            <a:off x="5653602" y="4589720"/>
            <a:ext cx="769168" cy="769168"/>
            <a:chOff x="4202042" y="4843259"/>
            <a:chExt cx="769168" cy="769168"/>
          </a:xfrm>
        </p:grpSpPr>
        <p:sp>
          <p:nvSpPr>
            <p:cNvPr id="64" name="타원 5"/>
            <p:cNvSpPr/>
            <p:nvPr/>
          </p:nvSpPr>
          <p:spPr>
            <a:xfrm>
              <a:off x="4202042" y="4843259"/>
              <a:ext cx="769168" cy="769168"/>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cs typeface="+mn-ea"/>
                <a:sym typeface="+mn-lt"/>
              </a:endParaRPr>
            </a:p>
          </p:txBody>
        </p:sp>
        <p:sp>
          <p:nvSpPr>
            <p:cNvPr id="65" name="Freeform 62"/>
            <p:cNvSpPr>
              <a:spLocks noEditPoints="1"/>
            </p:cNvSpPr>
            <p:nvPr/>
          </p:nvSpPr>
          <p:spPr bwMode="auto">
            <a:xfrm>
              <a:off x="4342783" y="5013390"/>
              <a:ext cx="487687" cy="428907"/>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lstStyle/>
            <a:p>
              <a:endParaRPr lang="ko-KR" altLang="en-US">
                <a:cs typeface="+mn-ea"/>
                <a:sym typeface="+mn-lt"/>
              </a:endParaRPr>
            </a:p>
          </p:txBody>
        </p:sp>
      </p:grpSp>
      <p:sp>
        <p:nvSpPr>
          <p:cNvPr id="32" name="文本框 31">
            <a:extLst>
              <a:ext uri="{FF2B5EF4-FFF2-40B4-BE49-F238E27FC236}">
                <a16:creationId xmlns:a16="http://schemas.microsoft.com/office/drawing/2014/main" id="{7C45687C-AC1A-4298-8867-1DD6C6CBDF27}"/>
              </a:ext>
            </a:extLst>
          </p:cNvPr>
          <p:cNvSpPr txBox="1"/>
          <p:nvPr/>
        </p:nvSpPr>
        <p:spPr>
          <a:xfrm>
            <a:off x="5500686" y="2225992"/>
            <a:ext cx="1241648" cy="1631216"/>
          </a:xfrm>
          <a:prstGeom prst="rect">
            <a:avLst/>
          </a:prstGeom>
          <a:noFill/>
        </p:spPr>
        <p:txBody>
          <a:bodyPr wrap="square">
            <a:spAutoFit/>
          </a:bodyPr>
          <a:lstStyle/>
          <a:p>
            <a:pPr algn="l"/>
            <a:r>
              <a:rPr lang="en-US" altLang="zh-CN" sz="2000" b="1" i="0" dirty="0">
                <a:solidFill>
                  <a:schemeClr val="bg1"/>
                </a:solidFill>
                <a:effectLst/>
                <a:latin typeface="微软雅黑" panose="020B0503020204020204" pitchFamily="34" charset="-122"/>
                <a:ea typeface="微软雅黑" panose="020B0503020204020204" pitchFamily="34" charset="-122"/>
              </a:rPr>
              <a:t>2019</a:t>
            </a:r>
            <a:r>
              <a:rPr lang="zh-CN" altLang="en-US" sz="2000" b="1" i="0" dirty="0">
                <a:solidFill>
                  <a:schemeClr val="bg1"/>
                </a:solidFill>
                <a:effectLst/>
                <a:latin typeface="微软雅黑" panose="020B0503020204020204" pitchFamily="34" charset="-122"/>
                <a:ea typeface="微软雅黑" panose="020B0503020204020204" pitchFamily="34" charset="-122"/>
              </a:rPr>
              <a:t>年全球电子设备产值</a:t>
            </a:r>
            <a:r>
              <a:rPr lang="en-US" altLang="zh-CN" sz="2000" b="1" i="0" dirty="0">
                <a:solidFill>
                  <a:schemeClr val="bg1"/>
                </a:solidFill>
                <a:effectLst/>
                <a:latin typeface="微软雅黑" panose="020B0503020204020204" pitchFamily="34" charset="-122"/>
                <a:ea typeface="微软雅黑" panose="020B0503020204020204" pitchFamily="34" charset="-122"/>
              </a:rPr>
              <a:t>2.9219</a:t>
            </a:r>
            <a:r>
              <a:rPr lang="zh-CN" altLang="en-US" sz="2000" b="1" i="0" dirty="0">
                <a:solidFill>
                  <a:schemeClr val="bg1"/>
                </a:solidFill>
                <a:effectLst/>
                <a:latin typeface="微软雅黑" panose="020B0503020204020204" pitchFamily="34" charset="-122"/>
                <a:ea typeface="微软雅黑" panose="020B0503020204020204" pitchFamily="34" charset="-122"/>
              </a:rPr>
              <a:t>万亿美元。</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655" y="212915"/>
            <a:ext cx="3227165"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互联网</a:t>
            </a:r>
            <a:r>
              <a:rPr lang="en-US" altLang="zh-CN"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a:t>
            </a: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盈利模式</a:t>
            </a:r>
          </a:p>
        </p:txBody>
      </p:sp>
      <p:grpSp>
        <p:nvGrpSpPr>
          <p:cNvPr id="3" name="组合 2"/>
          <p:cNvGrpSpPr/>
          <p:nvPr/>
        </p:nvGrpSpPr>
        <p:grpSpPr>
          <a:xfrm flipH="1">
            <a:off x="0" y="780260"/>
            <a:ext cx="5724000" cy="78378"/>
            <a:chOff x="6911145" y="6507480"/>
            <a:chExt cx="4984946" cy="78378"/>
          </a:xfrm>
        </p:grpSpPr>
        <p:sp>
          <p:nvSpPr>
            <p:cNvPr id="4" name="任意多边形 3"/>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aphicFrame>
        <p:nvGraphicFramePr>
          <p:cNvPr id="10" name="图表 9"/>
          <p:cNvGraphicFramePr/>
          <p:nvPr/>
        </p:nvGraphicFramePr>
        <p:xfrm>
          <a:off x="5567045" y="1503680"/>
          <a:ext cx="6137275" cy="5262245"/>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98"/>
          <p:cNvSpPr txBox="1"/>
          <p:nvPr/>
        </p:nvSpPr>
        <p:spPr>
          <a:xfrm>
            <a:off x="339914" y="1319622"/>
            <a:ext cx="5227131" cy="1200329"/>
          </a:xfrm>
          <a:prstGeom prst="rect">
            <a:avLst/>
          </a:prstGeom>
        </p:spPr>
        <p:txBody>
          <a:bodyPr wrap="square" rtlCol="0">
            <a:spAutoFit/>
          </a:bodyPr>
          <a:lstStyle/>
          <a:p>
            <a:pPr algn="ctr">
              <a:buClr>
                <a:schemeClr val="tx1">
                  <a:lumMod val="85000"/>
                  <a:lumOff val="15000"/>
                </a:schemeClr>
              </a:buClr>
              <a:buSzPct val="105000"/>
            </a:pPr>
            <a:r>
              <a:rPr lang="zh-CN" altLang="en-US" sz="3600" b="1" spc="300" dirty="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互联网</a:t>
            </a:r>
            <a:r>
              <a:rPr lang="en-US" altLang="zh-CN" sz="3600" b="1" spc="300" dirty="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a:t>
            </a:r>
          </a:p>
          <a:p>
            <a:pPr algn="ctr">
              <a:buClr>
                <a:schemeClr val="tx1">
                  <a:lumMod val="85000"/>
                  <a:lumOff val="15000"/>
                </a:schemeClr>
              </a:buClr>
              <a:buSzPct val="105000"/>
            </a:pPr>
            <a:r>
              <a:rPr lang="zh-CN" altLang="en-US" sz="3600" b="1" spc="300" dirty="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多维度实现</a:t>
            </a:r>
            <a:r>
              <a:rPr lang="en-US" altLang="zh-CN" sz="3600" b="1" spc="300" dirty="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0</a:t>
            </a:r>
            <a:r>
              <a:rPr lang="zh-CN" altLang="en-US" sz="3600" b="1" spc="300" dirty="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库存</a:t>
            </a:r>
          </a:p>
        </p:txBody>
      </p:sp>
      <p:sp>
        <p:nvSpPr>
          <p:cNvPr id="52" name="矩形: 圆角 51"/>
          <p:cNvSpPr/>
          <p:nvPr/>
        </p:nvSpPr>
        <p:spPr>
          <a:xfrm>
            <a:off x="890905" y="2731135"/>
            <a:ext cx="4124325" cy="3523615"/>
          </a:xfrm>
          <a:prstGeom prst="roundRect">
            <a:avLst/>
          </a:prstGeom>
          <a:solidFill>
            <a:schemeClr val="accent1">
              <a:alpha val="20000"/>
            </a:schemeClr>
          </a:solidFill>
          <a:ln>
            <a:solidFill>
              <a:schemeClr val="accent1">
                <a:shade val="50000"/>
                <a:alpha val="0"/>
              </a:schemeClr>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55"/>
          <p:cNvSpPr>
            <a:spLocks noChangeArrowheads="1"/>
          </p:cNvSpPr>
          <p:nvPr/>
        </p:nvSpPr>
        <p:spPr bwMode="auto">
          <a:xfrm>
            <a:off x="1029335" y="2839720"/>
            <a:ext cx="3811270" cy="3415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indent="540000" algn="just">
              <a:lnSpc>
                <a:spcPct val="120000"/>
              </a:lnSpc>
            </a:pPr>
            <a:r>
              <a:rPr lang="zh-CN" altLang="en-US" sz="2000" dirty="0">
                <a:solidFill>
                  <a:schemeClr val="bg1"/>
                </a:solidFill>
                <a:latin typeface="+mn-lt"/>
                <a:ea typeface="+mn-ea"/>
                <a:cs typeface="+mn-ea"/>
              </a:rPr>
              <a:t>为减少成本与库存压力，并快速占领市场，我们利用互联网思维，与经销商、生产商以技术入股的方式来进行销售盈利。</a:t>
            </a:r>
            <a:endParaRPr lang="en-US" altLang="zh-CN" sz="2000" dirty="0">
              <a:solidFill>
                <a:schemeClr val="bg1"/>
              </a:solidFill>
              <a:latin typeface="+mn-lt"/>
              <a:ea typeface="+mn-ea"/>
              <a:cs typeface="+mn-ea"/>
            </a:endParaRPr>
          </a:p>
          <a:p>
            <a:pPr indent="540000" algn="just">
              <a:lnSpc>
                <a:spcPct val="120000"/>
              </a:lnSpc>
            </a:pPr>
            <a:r>
              <a:rPr lang="zh-CN" altLang="en-US" sz="2000" dirty="0">
                <a:solidFill>
                  <a:schemeClr val="bg1"/>
                </a:solidFill>
                <a:latin typeface="+mn-lt"/>
                <a:ea typeface="+mn-ea"/>
                <a:cs typeface="+mn-ea"/>
              </a:rPr>
              <a:t>将产品核心源代码加密上传到网络平台，合作方每产生一件产品需从平台缴费下载。现目前已有近五家合作平台进行合作，代为生产、销售。</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655" y="212915"/>
            <a:ext cx="3357009"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互联网</a:t>
            </a:r>
            <a:r>
              <a:rPr lang="en-US" altLang="zh-CN"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a:t>
            </a: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盈利模式 </a:t>
            </a:r>
          </a:p>
        </p:txBody>
      </p:sp>
      <p:grpSp>
        <p:nvGrpSpPr>
          <p:cNvPr id="3" name="组合 2"/>
          <p:cNvGrpSpPr/>
          <p:nvPr/>
        </p:nvGrpSpPr>
        <p:grpSpPr>
          <a:xfrm flipH="1">
            <a:off x="0" y="780260"/>
            <a:ext cx="5724000" cy="78378"/>
            <a:chOff x="6911145" y="6507480"/>
            <a:chExt cx="4984946" cy="78378"/>
          </a:xfrm>
        </p:grpSpPr>
        <p:sp>
          <p:nvSpPr>
            <p:cNvPr id="4" name="任意多边形 3"/>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任意多边形 35"/>
          <p:cNvSpPr>
            <a:spLocks noChangeArrowheads="1"/>
          </p:cNvSpPr>
          <p:nvPr/>
        </p:nvSpPr>
        <p:spPr bwMode="auto">
          <a:xfrm rot="5400000">
            <a:off x="2204121" y="1669415"/>
            <a:ext cx="3540125" cy="4150995"/>
          </a:xfrm>
          <a:custGeom>
            <a:avLst/>
            <a:gdLst>
              <a:gd name="T0" fmla="*/ 1072099 w 826161"/>
              <a:gd name="T1" fmla="*/ 1308521 h 940604"/>
              <a:gd name="T2" fmla="*/ 77209 w 826161"/>
              <a:gd name="T3" fmla="*/ 1308521 h 940604"/>
              <a:gd name="T4" fmla="*/ 0 w 826161"/>
              <a:gd name="T5" fmla="*/ 1231313 h 940604"/>
              <a:gd name="T6" fmla="*/ 0 w 826161"/>
              <a:gd name="T7" fmla="*/ 236418 h 940604"/>
              <a:gd name="T8" fmla="*/ 77209 w 826161"/>
              <a:gd name="T9" fmla="*/ 159206 h 940604"/>
              <a:gd name="T10" fmla="*/ 482316 w 826161"/>
              <a:gd name="T11" fmla="*/ 159206 h 940604"/>
              <a:gd name="T12" fmla="*/ 574655 w 826161"/>
              <a:gd name="T13" fmla="*/ 0 h 940604"/>
              <a:gd name="T14" fmla="*/ 666994 w 826161"/>
              <a:gd name="T15" fmla="*/ 159206 h 940604"/>
              <a:gd name="T16" fmla="*/ 1072099 w 826161"/>
              <a:gd name="T17" fmla="*/ 159206 h 940604"/>
              <a:gd name="T18" fmla="*/ 1149309 w 826161"/>
              <a:gd name="T19" fmla="*/ 236418 h 940604"/>
              <a:gd name="T20" fmla="*/ 1149309 w 826161"/>
              <a:gd name="T21" fmla="*/ 1231313 h 940604"/>
              <a:gd name="T22" fmla="*/ 1072099 w 826161"/>
              <a:gd name="T23" fmla="*/ 1308521 h 94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6161"/>
              <a:gd name="T37" fmla="*/ 0 h 940604"/>
              <a:gd name="T38" fmla="*/ 826161 w 826161"/>
              <a:gd name="T39" fmla="*/ 940604 h 94060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6161" h="940604">
                <a:moveTo>
                  <a:pt x="770660" y="940604"/>
                </a:moveTo>
                <a:lnTo>
                  <a:pt x="55501" y="940604"/>
                </a:lnTo>
                <a:cubicBezTo>
                  <a:pt x="24849" y="940604"/>
                  <a:pt x="0" y="915755"/>
                  <a:pt x="0" y="885103"/>
                </a:cubicBezTo>
                <a:lnTo>
                  <a:pt x="0" y="169944"/>
                </a:lnTo>
                <a:cubicBezTo>
                  <a:pt x="0" y="139292"/>
                  <a:pt x="24849" y="114443"/>
                  <a:pt x="55501" y="114443"/>
                </a:cubicBezTo>
                <a:lnTo>
                  <a:pt x="346704" y="114443"/>
                </a:lnTo>
                <a:lnTo>
                  <a:pt x="413081" y="0"/>
                </a:lnTo>
                <a:lnTo>
                  <a:pt x="479458" y="114443"/>
                </a:lnTo>
                <a:lnTo>
                  <a:pt x="770660" y="114443"/>
                </a:lnTo>
                <a:cubicBezTo>
                  <a:pt x="801312" y="114443"/>
                  <a:pt x="826161" y="139292"/>
                  <a:pt x="826161" y="169944"/>
                </a:cubicBezTo>
                <a:lnTo>
                  <a:pt x="826161" y="885103"/>
                </a:lnTo>
                <a:cubicBezTo>
                  <a:pt x="826161" y="915755"/>
                  <a:pt x="801312" y="940604"/>
                  <a:pt x="770660" y="940604"/>
                </a:cubicBezTo>
                <a:close/>
              </a:path>
            </a:pathLst>
          </a:custGeom>
          <a:gradFill>
            <a:gsLst>
              <a:gs pos="0">
                <a:srgbClr val="03D4A8">
                  <a:alpha val="60000"/>
                </a:srgbClr>
              </a:gs>
              <a:gs pos="25000">
                <a:srgbClr val="21D6E0">
                  <a:alpha val="60000"/>
                </a:srgbClr>
              </a:gs>
              <a:gs pos="75000">
                <a:srgbClr val="0087E6">
                  <a:alpha val="60000"/>
                </a:srgbClr>
              </a:gs>
              <a:gs pos="100000">
                <a:srgbClr val="005CBF">
                  <a:alpha val="60000"/>
                </a:srgbClr>
              </a:gs>
            </a:gsLst>
            <a:lin ang="5400000" scaled="0"/>
          </a:gradFill>
          <a:ln w="28575">
            <a:solidFill>
              <a:schemeClr val="accent2">
                <a:lumMod val="60000"/>
                <a:lumOff val="40000"/>
              </a:schemeClr>
            </a:solidFill>
            <a:bevel/>
          </a:ln>
        </p:spPr>
        <p:txBody>
          <a:bodyPr anchor="ctr"/>
          <a:lstStyle/>
          <a:p>
            <a:endParaRPr lang="zh-CN" altLang="en-US">
              <a:cs typeface="+mn-ea"/>
              <a:sym typeface="+mn-lt"/>
            </a:endParaRPr>
          </a:p>
        </p:txBody>
      </p:sp>
      <p:pic>
        <p:nvPicPr>
          <p:cNvPr id="26" name="图片 25"/>
          <p:cNvPicPr>
            <a:picLocks noChangeAspect="1"/>
          </p:cNvPicPr>
          <p:nvPr/>
        </p:nvPicPr>
        <p:blipFill>
          <a:blip r:embed="rId3"/>
          <a:stretch>
            <a:fillRect/>
          </a:stretch>
        </p:blipFill>
        <p:spPr>
          <a:xfrm>
            <a:off x="2018066" y="2067560"/>
            <a:ext cx="3462020" cy="3355975"/>
          </a:xfrm>
          <a:prstGeom prst="rect">
            <a:avLst/>
          </a:prstGeom>
        </p:spPr>
      </p:pic>
      <p:sp>
        <p:nvSpPr>
          <p:cNvPr id="37" name="矩形 55"/>
          <p:cNvSpPr>
            <a:spLocks noChangeArrowheads="1"/>
          </p:cNvSpPr>
          <p:nvPr/>
        </p:nvSpPr>
        <p:spPr bwMode="auto">
          <a:xfrm>
            <a:off x="6324797" y="3311204"/>
            <a:ext cx="381127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indent="540000" algn="just">
              <a:lnSpc>
                <a:spcPct val="120000"/>
              </a:lnSpc>
            </a:pPr>
            <a:r>
              <a:rPr lang="zh-CN" altLang="en-US" sz="2000" dirty="0">
                <a:solidFill>
                  <a:schemeClr val="bg1"/>
                </a:solidFill>
                <a:latin typeface="+mn-lt"/>
                <a:ea typeface="+mn-ea"/>
                <a:cs typeface="+mn-ea"/>
              </a:rPr>
              <a:t>目前预售阶段，在多个平台投放，累计下载烧录代码次数已超过</a:t>
            </a:r>
            <a:r>
              <a:rPr lang="en-US" altLang="zh-CN" sz="2000" dirty="0">
                <a:solidFill>
                  <a:schemeClr val="bg1"/>
                </a:solidFill>
                <a:latin typeface="+mn-lt"/>
                <a:ea typeface="+mn-ea"/>
                <a:cs typeface="+mn-ea"/>
              </a:rPr>
              <a:t>5000</a:t>
            </a:r>
            <a:r>
              <a:rPr lang="zh-CN" altLang="en-US" sz="2000" dirty="0">
                <a:solidFill>
                  <a:schemeClr val="bg1"/>
                </a:solidFill>
                <a:latin typeface="+mn-lt"/>
                <a:ea typeface="+mn-ea"/>
                <a:cs typeface="+mn-ea"/>
              </a:rPr>
              <a:t>次，可见其市场需求量之大。</a:t>
            </a:r>
          </a:p>
        </p:txBody>
      </p:sp>
      <p:sp>
        <p:nvSpPr>
          <p:cNvPr id="14" name="TextBox 198"/>
          <p:cNvSpPr txBox="1"/>
          <p:nvPr/>
        </p:nvSpPr>
        <p:spPr>
          <a:xfrm>
            <a:off x="6183827" y="2440134"/>
            <a:ext cx="4430395" cy="645160"/>
          </a:xfrm>
          <a:prstGeom prst="rect">
            <a:avLst/>
          </a:prstGeom>
        </p:spPr>
        <p:txBody>
          <a:bodyPr wrap="square" rtlCol="0">
            <a:spAutoFit/>
          </a:bodyPr>
          <a:lstStyle/>
          <a:p>
            <a:pPr algn="ctr">
              <a:buClr>
                <a:schemeClr val="tx1">
                  <a:lumMod val="85000"/>
                  <a:lumOff val="15000"/>
                </a:schemeClr>
              </a:buClr>
              <a:buSzPct val="105000"/>
            </a:pPr>
            <a:r>
              <a:rPr lang="zh-CN" sz="3600" b="1" spc="3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市场需求</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655" y="212915"/>
            <a:ext cx="3318510" cy="46037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互联网</a:t>
            </a:r>
            <a:r>
              <a:rPr lang="en-US" altLang="zh-CN"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a:t>
            </a: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盈利模式 </a:t>
            </a:r>
          </a:p>
        </p:txBody>
      </p:sp>
      <p:grpSp>
        <p:nvGrpSpPr>
          <p:cNvPr id="3" name="组合 2"/>
          <p:cNvGrpSpPr/>
          <p:nvPr/>
        </p:nvGrpSpPr>
        <p:grpSpPr>
          <a:xfrm flipH="1">
            <a:off x="0" y="780260"/>
            <a:ext cx="5724000" cy="78378"/>
            <a:chOff x="6911145" y="6507480"/>
            <a:chExt cx="4984946" cy="78378"/>
          </a:xfrm>
        </p:grpSpPr>
        <p:sp>
          <p:nvSpPr>
            <p:cNvPr id="4" name="任意多边形 3"/>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9" name="TextBox 198"/>
          <p:cNvSpPr txBox="1"/>
          <p:nvPr/>
        </p:nvSpPr>
        <p:spPr>
          <a:xfrm>
            <a:off x="7495540" y="1529133"/>
            <a:ext cx="4696460" cy="645160"/>
          </a:xfrm>
          <a:prstGeom prst="rect">
            <a:avLst/>
          </a:prstGeom>
        </p:spPr>
        <p:txBody>
          <a:bodyPr wrap="square" rtlCol="0">
            <a:spAutoFit/>
            <a:scene3d>
              <a:camera prst="orthographicFront"/>
              <a:lightRig rig="threePt" dir="t"/>
            </a:scene3d>
          </a:bodyPr>
          <a:lstStyle/>
          <a:p>
            <a:pPr algn="ctr">
              <a:buClr>
                <a:schemeClr val="tx1">
                  <a:lumMod val="85000"/>
                  <a:lumOff val="15000"/>
                </a:schemeClr>
              </a:buClr>
              <a:buSzPct val="105000"/>
            </a:pPr>
            <a:r>
              <a:rPr lang="zh-CN" altLang="en-US" sz="3600" b="1" spc="300" dirty="0">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cs typeface="+mn-ea"/>
                <a:sym typeface="+mn-lt"/>
              </a:rPr>
              <a:t>用户体验</a:t>
            </a:r>
          </a:p>
        </p:txBody>
      </p:sp>
      <p:sp>
        <p:nvSpPr>
          <p:cNvPr id="37" name="矩形 55"/>
          <p:cNvSpPr>
            <a:spLocks noChangeArrowheads="1"/>
          </p:cNvSpPr>
          <p:nvPr/>
        </p:nvSpPr>
        <p:spPr bwMode="auto">
          <a:xfrm>
            <a:off x="7764145" y="2388870"/>
            <a:ext cx="3811270" cy="304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宋体" panose="02010600030101010101" pitchFamily="2" charset="-122"/>
              </a:defRPr>
            </a:lvl1pPr>
            <a:lvl2pPr marL="742950" indent="-285750">
              <a:defRPr sz="1300">
                <a:solidFill>
                  <a:schemeClr val="tx1"/>
                </a:solidFill>
                <a:latin typeface="Arial" panose="020B0604020202020204" pitchFamily="34" charset="0"/>
                <a:ea typeface="宋体" panose="02010600030101010101" pitchFamily="2" charset="-122"/>
              </a:defRPr>
            </a:lvl2pPr>
            <a:lvl3pPr marL="1143000" indent="-228600">
              <a:defRPr sz="1300">
                <a:solidFill>
                  <a:schemeClr val="tx1"/>
                </a:solidFill>
                <a:latin typeface="Arial" panose="020B0604020202020204" pitchFamily="34" charset="0"/>
                <a:ea typeface="宋体" panose="02010600030101010101" pitchFamily="2" charset="-122"/>
              </a:defRPr>
            </a:lvl3pPr>
            <a:lvl4pPr marL="1600200" indent="-228600">
              <a:defRPr sz="1300">
                <a:solidFill>
                  <a:schemeClr val="tx1"/>
                </a:solidFill>
                <a:latin typeface="Arial" panose="020B0604020202020204" pitchFamily="34" charset="0"/>
                <a:ea typeface="宋体" panose="02010600030101010101" pitchFamily="2" charset="-122"/>
              </a:defRPr>
            </a:lvl4pPr>
            <a:lvl5pPr marL="2057400" indent="-228600">
              <a:defRPr sz="1300">
                <a:solidFill>
                  <a:schemeClr val="tx1"/>
                </a:solidFill>
                <a:latin typeface="Arial" panose="020B060402020202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宋体" panose="02010600030101010101" pitchFamily="2" charset="-122"/>
              </a:defRPr>
            </a:lvl9pPr>
          </a:lstStyle>
          <a:p>
            <a:pPr indent="468000" algn="just">
              <a:lnSpc>
                <a:spcPct val="120000"/>
              </a:lnSpc>
            </a:pPr>
            <a:r>
              <a:rPr lang="en-US" altLang="zh-CN" sz="2000" dirty="0">
                <a:solidFill>
                  <a:schemeClr val="bg1"/>
                </a:solidFill>
                <a:latin typeface="+mn-lt"/>
                <a:ea typeface="+mn-ea"/>
                <a:cs typeface="+mn-ea"/>
              </a:rPr>
              <a:t> </a:t>
            </a:r>
            <a:r>
              <a:rPr lang="zh-CN" altLang="en-US" sz="2000" dirty="0">
                <a:solidFill>
                  <a:schemeClr val="bg1"/>
                </a:solidFill>
                <a:latin typeface="+mn-lt"/>
                <a:ea typeface="+mn-ea"/>
                <a:cs typeface="+mn-ea"/>
              </a:rPr>
              <a:t>为让用户有更好的使用体验，我们采用了线上</a:t>
            </a:r>
            <a:r>
              <a:rPr lang="en-US" altLang="zh-CN" sz="2000" dirty="0">
                <a:solidFill>
                  <a:schemeClr val="bg1"/>
                </a:solidFill>
                <a:latin typeface="+mn-lt"/>
                <a:ea typeface="+mn-ea"/>
                <a:cs typeface="+mn-ea"/>
              </a:rPr>
              <a:t>OTA</a:t>
            </a:r>
            <a:r>
              <a:rPr lang="zh-CN" altLang="en-US" sz="2000" dirty="0">
                <a:solidFill>
                  <a:schemeClr val="bg1"/>
                </a:solidFill>
                <a:latin typeface="+mn-lt"/>
                <a:ea typeface="+mn-ea"/>
                <a:cs typeface="+mn-ea"/>
              </a:rPr>
              <a:t>模式。</a:t>
            </a:r>
            <a:r>
              <a:rPr lang="en-US" altLang="zh-CN" sz="2000" dirty="0">
                <a:solidFill>
                  <a:schemeClr val="bg1"/>
                </a:solidFill>
                <a:latin typeface="+mn-lt"/>
                <a:ea typeface="+mn-ea"/>
                <a:cs typeface="+mn-ea"/>
              </a:rPr>
              <a:t>OTA</a:t>
            </a:r>
            <a:r>
              <a:rPr lang="zh-CN" altLang="en-US" sz="2000" dirty="0">
                <a:solidFill>
                  <a:schemeClr val="bg1"/>
                </a:solidFill>
                <a:latin typeface="+mn-lt"/>
                <a:ea typeface="+mn-ea"/>
                <a:cs typeface="+mn-ea"/>
              </a:rPr>
              <a:t>模式的使用可以优化用户的使用体验</a:t>
            </a:r>
            <a:r>
              <a:rPr lang="en-US" altLang="zh-CN" sz="2000" dirty="0">
                <a:solidFill>
                  <a:schemeClr val="bg1"/>
                </a:solidFill>
                <a:latin typeface="+mn-lt"/>
                <a:ea typeface="+mn-ea"/>
                <a:cs typeface="+mn-ea"/>
              </a:rPr>
              <a:t>——</a:t>
            </a:r>
            <a:r>
              <a:rPr lang="zh-CN" altLang="en-US" sz="2000" dirty="0">
                <a:solidFill>
                  <a:schemeClr val="bg1"/>
                </a:solidFill>
                <a:latin typeface="+mn-lt"/>
                <a:ea typeface="+mn-ea"/>
                <a:cs typeface="+mn-ea"/>
              </a:rPr>
              <a:t>我们会对系统代码程序进行升级改进，升级的稳定程序通过</a:t>
            </a:r>
            <a:r>
              <a:rPr lang="en-US" altLang="zh-CN" sz="2000" dirty="0">
                <a:solidFill>
                  <a:schemeClr val="bg1"/>
                </a:solidFill>
                <a:latin typeface="+mn-lt"/>
                <a:ea typeface="+mn-ea"/>
                <a:cs typeface="+mn-ea"/>
              </a:rPr>
              <a:t>OTA</a:t>
            </a:r>
            <a:r>
              <a:rPr lang="zh-CN" altLang="en-US" sz="2000" dirty="0">
                <a:solidFill>
                  <a:schemeClr val="bg1"/>
                </a:solidFill>
                <a:latin typeface="+mn-lt"/>
                <a:ea typeface="+mn-ea"/>
                <a:cs typeface="+mn-ea"/>
              </a:rPr>
              <a:t>对用户端进行升级、修复，使用户有更完善的售后保障和使用体验。</a:t>
            </a:r>
          </a:p>
        </p:txBody>
      </p:sp>
      <p:pic>
        <p:nvPicPr>
          <p:cNvPr id="11" name="图片 10">
            <a:extLst>
              <a:ext uri="{FF2B5EF4-FFF2-40B4-BE49-F238E27FC236}">
                <a16:creationId xmlns:a16="http://schemas.microsoft.com/office/drawing/2014/main" id="{ADD3CEDB-2CD4-4EF6-AF8C-D164245EA3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733" y="2061171"/>
            <a:ext cx="6127926" cy="3191628"/>
          </a:xfrm>
          <a:prstGeom prst="round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56A1764-C11F-41E4-90B3-CA857F3AC8CC}"/>
              </a:ext>
            </a:extLst>
          </p:cNvPr>
          <p:cNvSpPr/>
          <p:nvPr/>
        </p:nvSpPr>
        <p:spPr>
          <a:xfrm>
            <a:off x="64655" y="212915"/>
            <a:ext cx="2608406"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竞争对手分析</a:t>
            </a:r>
          </a:p>
        </p:txBody>
      </p:sp>
      <p:grpSp>
        <p:nvGrpSpPr>
          <p:cNvPr id="3" name="组合 2">
            <a:extLst>
              <a:ext uri="{FF2B5EF4-FFF2-40B4-BE49-F238E27FC236}">
                <a16:creationId xmlns:a16="http://schemas.microsoft.com/office/drawing/2014/main" id="{A5D5A7A7-0A51-4BB1-B8C4-B6CC9DFAF83E}"/>
              </a:ext>
            </a:extLst>
          </p:cNvPr>
          <p:cNvGrpSpPr/>
          <p:nvPr/>
        </p:nvGrpSpPr>
        <p:grpSpPr>
          <a:xfrm flipH="1">
            <a:off x="0" y="780260"/>
            <a:ext cx="5724000" cy="78378"/>
            <a:chOff x="6911145" y="6507480"/>
            <a:chExt cx="4984946" cy="78378"/>
          </a:xfrm>
        </p:grpSpPr>
        <p:sp>
          <p:nvSpPr>
            <p:cNvPr id="4" name="任意多边形 108">
              <a:extLst>
                <a:ext uri="{FF2B5EF4-FFF2-40B4-BE49-F238E27FC236}">
                  <a16:creationId xmlns:a16="http://schemas.microsoft.com/office/drawing/2014/main" id="{34F013F1-EB4F-4F00-AC2F-7D529712F71F}"/>
                </a:ext>
              </a:extLst>
            </p:cNvPr>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a:extLst>
                <a:ext uri="{FF2B5EF4-FFF2-40B4-BE49-F238E27FC236}">
                  <a16:creationId xmlns:a16="http://schemas.microsoft.com/office/drawing/2014/main" id="{DAA98514-A61A-48C3-93C9-8CCF69EF278B}"/>
                </a:ext>
              </a:extLst>
            </p:cNvPr>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a:extLst>
                <a:ext uri="{FF2B5EF4-FFF2-40B4-BE49-F238E27FC236}">
                  <a16:creationId xmlns:a16="http://schemas.microsoft.com/office/drawing/2014/main" id="{1D41CCD5-C203-4EED-BB26-58515FF88846}"/>
                </a:ext>
              </a:extLst>
            </p:cNvPr>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a:extLst>
                <a:ext uri="{FF2B5EF4-FFF2-40B4-BE49-F238E27FC236}">
                  <a16:creationId xmlns:a16="http://schemas.microsoft.com/office/drawing/2014/main" id="{9956AADA-52B0-4BC7-A7BE-6DA07D5CC690}"/>
                </a:ext>
              </a:extLst>
            </p:cNvPr>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a:extLst>
                <a:ext uri="{FF2B5EF4-FFF2-40B4-BE49-F238E27FC236}">
                  <a16:creationId xmlns:a16="http://schemas.microsoft.com/office/drawing/2014/main" id="{FE1674FD-12B0-4AA6-93AB-71AD9F69D526}"/>
                </a:ext>
              </a:extLst>
            </p:cNvPr>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a:extLst>
                <a:ext uri="{FF2B5EF4-FFF2-40B4-BE49-F238E27FC236}">
                  <a16:creationId xmlns:a16="http://schemas.microsoft.com/office/drawing/2014/main" id="{E03E6CBD-667C-4A7B-AE25-7FBCB9A6EAA9}"/>
                </a:ext>
              </a:extLst>
            </p:cNvPr>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aphicFrame>
        <p:nvGraphicFramePr>
          <p:cNvPr id="10" name="表格 10">
            <a:extLst>
              <a:ext uri="{FF2B5EF4-FFF2-40B4-BE49-F238E27FC236}">
                <a16:creationId xmlns:a16="http://schemas.microsoft.com/office/drawing/2014/main" id="{C6EB67AD-ACCD-44F3-BB07-9900F7B221B1}"/>
              </a:ext>
            </a:extLst>
          </p:cNvPr>
          <p:cNvGraphicFramePr>
            <a:graphicFrameLocks noGrp="1"/>
          </p:cNvGraphicFramePr>
          <p:nvPr>
            <p:extLst>
              <p:ext uri="{D42A27DB-BD31-4B8C-83A1-F6EECF244321}">
                <p14:modId xmlns:p14="http://schemas.microsoft.com/office/powerpoint/2010/main" val="1190310782"/>
              </p:ext>
            </p:extLst>
          </p:nvPr>
        </p:nvGraphicFramePr>
        <p:xfrm>
          <a:off x="1466724" y="1180278"/>
          <a:ext cx="9504000" cy="4968224"/>
        </p:xfrm>
        <a:graphic>
          <a:graphicData uri="http://schemas.openxmlformats.org/drawingml/2006/table">
            <a:tbl>
              <a:tblPr firstRow="1" bandRow="1">
                <a:tableStyleId>{3C2FFA5D-87B4-456A-9821-1D502468CF0F}</a:tableStyleId>
              </a:tblPr>
              <a:tblGrid>
                <a:gridCol w="1584000">
                  <a:extLst>
                    <a:ext uri="{9D8B030D-6E8A-4147-A177-3AD203B41FA5}">
                      <a16:colId xmlns:a16="http://schemas.microsoft.com/office/drawing/2014/main" val="3145911562"/>
                    </a:ext>
                  </a:extLst>
                </a:gridCol>
                <a:gridCol w="1584000">
                  <a:extLst>
                    <a:ext uri="{9D8B030D-6E8A-4147-A177-3AD203B41FA5}">
                      <a16:colId xmlns:a16="http://schemas.microsoft.com/office/drawing/2014/main" val="2975861069"/>
                    </a:ext>
                  </a:extLst>
                </a:gridCol>
                <a:gridCol w="1584000">
                  <a:extLst>
                    <a:ext uri="{9D8B030D-6E8A-4147-A177-3AD203B41FA5}">
                      <a16:colId xmlns:a16="http://schemas.microsoft.com/office/drawing/2014/main" val="1117489063"/>
                    </a:ext>
                  </a:extLst>
                </a:gridCol>
                <a:gridCol w="1584000">
                  <a:extLst>
                    <a:ext uri="{9D8B030D-6E8A-4147-A177-3AD203B41FA5}">
                      <a16:colId xmlns:a16="http://schemas.microsoft.com/office/drawing/2014/main" val="559860033"/>
                    </a:ext>
                  </a:extLst>
                </a:gridCol>
                <a:gridCol w="1584000">
                  <a:extLst>
                    <a:ext uri="{9D8B030D-6E8A-4147-A177-3AD203B41FA5}">
                      <a16:colId xmlns:a16="http://schemas.microsoft.com/office/drawing/2014/main" val="611868117"/>
                    </a:ext>
                  </a:extLst>
                </a:gridCol>
                <a:gridCol w="1584000">
                  <a:extLst>
                    <a:ext uri="{9D8B030D-6E8A-4147-A177-3AD203B41FA5}">
                      <a16:colId xmlns:a16="http://schemas.microsoft.com/office/drawing/2014/main" val="2685011461"/>
                    </a:ext>
                  </a:extLst>
                </a:gridCol>
              </a:tblGrid>
              <a:tr h="1391904">
                <a:tc>
                  <a:txBody>
                    <a:bodyPr/>
                    <a:lstStyle/>
                    <a:p>
                      <a:pPr algn="ctr"/>
                      <a:endParaRPr lang="zh-CN" altLang="en-US" dirty="0"/>
                    </a:p>
                  </a:txBody>
                  <a:tcPr anchor="ctr">
                    <a:solidFill>
                      <a:schemeClr val="accent1">
                        <a:lumMod val="50000"/>
                        <a:alpha val="99000"/>
                      </a:schemeClr>
                    </a:solidFill>
                  </a:tcPr>
                </a:tc>
                <a:tc>
                  <a:txBody>
                    <a:bodyPr/>
                    <a:lstStyle/>
                    <a:p>
                      <a:pPr algn="ctr"/>
                      <a:r>
                        <a:rPr lang="zh-CN" altLang="en-US" sz="1800" b="1" dirty="0">
                          <a:solidFill>
                            <a:schemeClr val="bg1"/>
                          </a:solidFill>
                        </a:rPr>
                        <a:t>“检测站”</a:t>
                      </a:r>
                      <a:endParaRPr lang="en-US" altLang="zh-CN" sz="1800" b="1" dirty="0">
                        <a:solidFill>
                          <a:schemeClr val="bg1"/>
                        </a:solidFill>
                      </a:endParaRPr>
                    </a:p>
                  </a:txBody>
                  <a:tcP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sym typeface="+mn-lt"/>
                        </a:rPr>
                        <a:t>温湿度检测仪</a:t>
                      </a:r>
                    </a:p>
                    <a:p>
                      <a:pPr algn="ctr"/>
                      <a:endParaRPr lang="zh-CN" altLang="en-US" dirty="0"/>
                    </a:p>
                  </a:txBody>
                  <a:tcP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bg1"/>
                          </a:solidFill>
                        </a:rPr>
                        <a:t>CO2</a:t>
                      </a:r>
                      <a:r>
                        <a:rPr lang="zh-CN" altLang="en-US" sz="1800" b="1" dirty="0">
                          <a:solidFill>
                            <a:schemeClr val="bg1"/>
                          </a:solidFill>
                        </a:rPr>
                        <a:t>浓度检测</a:t>
                      </a:r>
                      <a:endParaRPr lang="zh-CN" altLang="en-US" dirty="0"/>
                    </a:p>
                  </a:txBody>
                  <a:tcP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rPr>
                        <a:t>微量元素检测</a:t>
                      </a:r>
                    </a:p>
                    <a:p>
                      <a:pPr algn="ctr"/>
                      <a:endParaRPr lang="zh-CN" altLang="en-US" dirty="0"/>
                    </a:p>
                  </a:txBody>
                  <a:tcP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rPr>
                        <a:t>光照强度检测</a:t>
                      </a:r>
                      <a:endParaRPr lang="zh-CN" altLang="en-US" dirty="0"/>
                    </a:p>
                  </a:txBody>
                  <a:tcPr>
                    <a:solidFill>
                      <a:schemeClr val="accent1">
                        <a:lumMod val="50000"/>
                        <a:alpha val="99000"/>
                      </a:schemeClr>
                    </a:solidFill>
                  </a:tcPr>
                </a:tc>
                <a:extLst>
                  <a:ext uri="{0D108BD9-81ED-4DB2-BD59-A6C34878D82A}">
                    <a16:rowId xmlns:a16="http://schemas.microsoft.com/office/drawing/2014/main" val="6566126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sym typeface="+mn-lt"/>
                        </a:rPr>
                        <a:t>价格</a:t>
                      </a:r>
                      <a:endParaRPr lang="en-US" altLang="zh-CN" sz="1400" b="1" dirty="0">
                        <a:solidFill>
                          <a:schemeClr val="bg1"/>
                        </a:solidFill>
                        <a:cs typeface="+mn-ea"/>
                        <a:sym typeface="+mn-lt"/>
                      </a:endParaRPr>
                    </a:p>
                  </a:txBody>
                  <a:tcPr anchor="ctr">
                    <a:solidFill>
                      <a:schemeClr val="accent1">
                        <a:lumMod val="50000"/>
                        <a:alpha val="99000"/>
                      </a:schemeClr>
                    </a:solidFill>
                  </a:tcPr>
                </a:tc>
                <a:tc>
                  <a:txBody>
                    <a:bodyPr/>
                    <a:lstStyle/>
                    <a:p>
                      <a:pPr algn="ctr"/>
                      <a:r>
                        <a:rPr lang="zh-CN" altLang="en-US" sz="1400" b="1" dirty="0">
                          <a:solidFill>
                            <a:schemeClr val="bg1"/>
                          </a:solidFill>
                        </a:rPr>
                        <a:t>¥ </a:t>
                      </a:r>
                      <a:r>
                        <a:rPr lang="en-US" altLang="zh-CN" sz="1400" b="1" dirty="0">
                          <a:solidFill>
                            <a:schemeClr val="bg1"/>
                          </a:solidFill>
                        </a:rPr>
                        <a:t>339</a:t>
                      </a:r>
                      <a:endParaRPr lang="zh-CN" altLang="en-US" sz="1400" dirty="0"/>
                    </a:p>
                  </a:txBody>
                  <a:tcPr anchor="ctr">
                    <a:solidFill>
                      <a:schemeClr val="accent1">
                        <a:lumMod val="50000"/>
                        <a:alpha val="99000"/>
                      </a:schemeClr>
                    </a:solidFill>
                  </a:tcPr>
                </a:tc>
                <a:tc>
                  <a:txBody>
                    <a:bodyPr/>
                    <a:lstStyle/>
                    <a:p>
                      <a:pPr algn="ctr"/>
                      <a:r>
                        <a:rPr lang="zh-CN" altLang="en-US" sz="1400" b="1" dirty="0">
                          <a:solidFill>
                            <a:schemeClr val="bg1"/>
                          </a:solidFill>
                        </a:rPr>
                        <a:t>¥ </a:t>
                      </a:r>
                      <a:r>
                        <a:rPr lang="en-US" altLang="zh-CN" sz="1400" b="1" dirty="0">
                          <a:solidFill>
                            <a:schemeClr val="bg1"/>
                          </a:solidFill>
                        </a:rPr>
                        <a:t>118</a:t>
                      </a:r>
                      <a:endParaRPr lang="zh-CN" altLang="en-US" sz="1400" dirty="0"/>
                    </a:p>
                  </a:txBody>
                  <a:tcPr anchor="ctr">
                    <a:solidFill>
                      <a:schemeClr val="accent1">
                        <a:lumMod val="50000"/>
                        <a:alpha val="99000"/>
                      </a:schemeClr>
                    </a:solidFill>
                  </a:tcPr>
                </a:tc>
                <a:tc>
                  <a:txBody>
                    <a:bodyPr/>
                    <a:lstStyle/>
                    <a:p>
                      <a:pPr algn="ctr"/>
                      <a:r>
                        <a:rPr lang="zh-CN" altLang="en-US" sz="1400" b="1" dirty="0">
                          <a:solidFill>
                            <a:schemeClr val="bg1"/>
                          </a:solidFill>
                        </a:rPr>
                        <a:t>¥ </a:t>
                      </a:r>
                      <a:r>
                        <a:rPr lang="en-US" altLang="zh-CN" sz="1400" b="1" dirty="0">
                          <a:solidFill>
                            <a:schemeClr val="bg1"/>
                          </a:solidFill>
                        </a:rPr>
                        <a:t>194</a:t>
                      </a:r>
                      <a:endParaRPr lang="zh-CN" altLang="en-US" sz="1400" dirty="0"/>
                    </a:p>
                  </a:txBody>
                  <a:tcPr anchor="ctr">
                    <a:solidFill>
                      <a:schemeClr val="accent1">
                        <a:lumMod val="50000"/>
                        <a:alpha val="99000"/>
                      </a:schemeClr>
                    </a:solidFill>
                  </a:tcPr>
                </a:tc>
                <a:tc>
                  <a:txBody>
                    <a:bodyPr/>
                    <a:lstStyle/>
                    <a:p>
                      <a:pPr algn="ctr"/>
                      <a:r>
                        <a:rPr lang="zh-CN" altLang="en-US" sz="1400" b="1" dirty="0">
                          <a:solidFill>
                            <a:schemeClr val="bg1"/>
                          </a:solidFill>
                        </a:rPr>
                        <a:t>¥</a:t>
                      </a:r>
                      <a:r>
                        <a:rPr lang="en-US" altLang="zh-CN" sz="1400" b="1" dirty="0">
                          <a:solidFill>
                            <a:schemeClr val="bg1"/>
                          </a:solidFill>
                        </a:rPr>
                        <a:t>96</a:t>
                      </a:r>
                      <a:endParaRPr lang="zh-CN" altLang="en-US" sz="1400" dirty="0"/>
                    </a:p>
                  </a:txBody>
                  <a:tcPr anchor="ctr">
                    <a:solidFill>
                      <a:schemeClr val="accent1">
                        <a:lumMod val="50000"/>
                        <a:alpha val="99000"/>
                      </a:schemeClr>
                    </a:solidFill>
                  </a:tcPr>
                </a:tc>
                <a:tc>
                  <a:txBody>
                    <a:bodyPr/>
                    <a:lstStyle/>
                    <a:p>
                      <a:pPr algn="ctr"/>
                      <a:r>
                        <a:rPr lang="zh-CN" altLang="en-US" sz="1400" b="1" dirty="0">
                          <a:solidFill>
                            <a:schemeClr val="bg1"/>
                          </a:solidFill>
                        </a:rPr>
                        <a:t>¥ </a:t>
                      </a:r>
                      <a:r>
                        <a:rPr lang="en-US" altLang="zh-CN" sz="1400" b="1" dirty="0">
                          <a:solidFill>
                            <a:schemeClr val="bg1"/>
                          </a:solidFill>
                        </a:rPr>
                        <a:t>98</a:t>
                      </a:r>
                      <a:endParaRPr lang="zh-CN" altLang="en-US" sz="1400" dirty="0"/>
                    </a:p>
                  </a:txBody>
                  <a:tcPr anchor="ctr">
                    <a:solidFill>
                      <a:schemeClr val="accent1">
                        <a:lumMod val="50000"/>
                        <a:alpha val="99000"/>
                      </a:schemeClr>
                    </a:solidFill>
                  </a:tcPr>
                </a:tc>
                <a:extLst>
                  <a:ext uri="{0D108BD9-81ED-4DB2-BD59-A6C34878D82A}">
                    <a16:rowId xmlns:a16="http://schemas.microsoft.com/office/drawing/2014/main" val="34557772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sym typeface="+mn-lt"/>
                        </a:rPr>
                        <a:t>型号</a:t>
                      </a:r>
                      <a:endParaRPr lang="en-US" altLang="zh-CN" sz="1400" b="1" dirty="0">
                        <a:solidFill>
                          <a:schemeClr val="bg1"/>
                        </a:solidFill>
                        <a:cs typeface="+mn-ea"/>
                        <a:sym typeface="+mn-lt"/>
                      </a:endParaRPr>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标准版</a:t>
                      </a:r>
                      <a:endParaRPr lang="en-US" altLang="zh-CN" sz="1400" b="1" dirty="0">
                        <a:solidFill>
                          <a:schemeClr val="bg1"/>
                        </a:solidFill>
                        <a:cs typeface="+mn-ea"/>
                      </a:endParaRPr>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1"/>
                          </a:solidFill>
                        </a:rPr>
                        <a:t>RS485</a:t>
                      </a:r>
                      <a:endParaRPr lang="zh-CN" altLang="en-US" sz="1400" b="1" dirty="0">
                        <a:solidFill>
                          <a:schemeClr val="bg1"/>
                        </a:solidFill>
                        <a:cs typeface="+mn-ea"/>
                      </a:endParaRPr>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1"/>
                          </a:solidFill>
                        </a:rPr>
                        <a:t>3000-N/10</a:t>
                      </a:r>
                      <a:endParaRPr lang="en-US" altLang="zh-CN" sz="1400" b="1" dirty="0">
                        <a:solidFill>
                          <a:schemeClr val="bg1"/>
                        </a:solidFill>
                        <a:cs typeface="+mn-ea"/>
                      </a:endParaRPr>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1"/>
                          </a:solidFill>
                          <a:cs typeface="+mn-ea"/>
                        </a:rPr>
                        <a:t>PH-EC</a:t>
                      </a:r>
                    </a:p>
                  </a:txBody>
                  <a:tcPr anchor="ctr">
                    <a:solidFill>
                      <a:schemeClr val="accent1">
                        <a:lumMod val="50000"/>
                        <a:alpha val="99000"/>
                      </a:schemeClr>
                    </a:solidFill>
                  </a:tcPr>
                </a:tc>
                <a:tc>
                  <a:txBody>
                    <a:bodyPr/>
                    <a:lstStyle/>
                    <a:p>
                      <a:pPr algn="ctr"/>
                      <a:r>
                        <a:rPr lang="en-US" altLang="zh-CN" sz="1400" b="1" dirty="0">
                          <a:solidFill>
                            <a:schemeClr val="bg1"/>
                          </a:solidFill>
                        </a:rPr>
                        <a:t>HA2003</a:t>
                      </a:r>
                      <a:endParaRPr lang="zh-CN" altLang="en-US" sz="1400" dirty="0"/>
                    </a:p>
                  </a:txBody>
                  <a:tcPr anchor="ctr">
                    <a:solidFill>
                      <a:schemeClr val="accent1">
                        <a:lumMod val="50000"/>
                        <a:alpha val="99000"/>
                      </a:schemeClr>
                    </a:solidFill>
                  </a:tcPr>
                </a:tc>
                <a:extLst>
                  <a:ext uri="{0D108BD9-81ED-4DB2-BD59-A6C34878D82A}">
                    <a16:rowId xmlns:a16="http://schemas.microsoft.com/office/drawing/2014/main" val="32069229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sym typeface="+mn-lt"/>
                        </a:rPr>
                        <a:t>优点</a:t>
                      </a:r>
                      <a:endParaRPr lang="en-US" altLang="zh-CN" sz="1400" b="1" dirty="0">
                        <a:solidFill>
                          <a:schemeClr val="bg1"/>
                        </a:solidFill>
                        <a:cs typeface="+mn-ea"/>
                        <a:sym typeface="+mn-lt"/>
                      </a:endParaRPr>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CN" altLang="en-US" sz="1400" b="1" dirty="0">
                          <a:solidFill>
                            <a:schemeClr val="accent4"/>
                          </a:solidFill>
                        </a:rPr>
                        <a:t>智能、</a:t>
                      </a:r>
                      <a:r>
                        <a:rPr lang="zh-CN" altLang="en-US" sz="1400" b="1" dirty="0">
                          <a:solidFill>
                            <a:schemeClr val="accent4"/>
                          </a:solidFill>
                          <a:sym typeface="微软雅黑" panose="020B0503020204020204" charset="-122"/>
                        </a:rPr>
                        <a:t>一体化</a:t>
                      </a:r>
                      <a:endParaRPr lang="en-US" altLang="zh-CN" sz="1400" b="1" dirty="0">
                        <a:solidFill>
                          <a:schemeClr val="accent4"/>
                        </a:solidFill>
                      </a:endParaRPr>
                    </a:p>
                    <a:p>
                      <a:pPr marL="0" indent="0" algn="ctr">
                        <a:buFont typeface="+mj-lt"/>
                        <a:buNone/>
                      </a:pPr>
                      <a:r>
                        <a:rPr lang="zh-CN" altLang="en-US" sz="1400" b="1" dirty="0">
                          <a:solidFill>
                            <a:schemeClr val="accent4"/>
                          </a:solidFill>
                        </a:rPr>
                        <a:t>模组自由选择</a:t>
                      </a:r>
                      <a:br>
                        <a:rPr lang="en-US" altLang="zh-CN" sz="1400" b="1" dirty="0">
                          <a:solidFill>
                            <a:schemeClr val="accent4"/>
                          </a:solidFill>
                        </a:rPr>
                      </a:br>
                      <a:r>
                        <a:rPr lang="zh-CN" altLang="en-US" sz="1400" b="1" dirty="0">
                          <a:solidFill>
                            <a:schemeClr val="accent4"/>
                          </a:solidFill>
                          <a:sym typeface="微软雅黑" panose="020B0503020204020204" charset="-122"/>
                        </a:rPr>
                        <a:t>功耗低</a:t>
                      </a:r>
                      <a:br>
                        <a:rPr lang="en-US" altLang="zh-CN" sz="1400" b="1" dirty="0">
                          <a:solidFill>
                            <a:schemeClr val="accent4"/>
                          </a:solidFill>
                          <a:sym typeface="微软雅黑" panose="020B0503020204020204" charset="-122"/>
                        </a:rPr>
                      </a:br>
                      <a:r>
                        <a:rPr lang="zh-CN" altLang="en-US" sz="1400" b="1" dirty="0">
                          <a:solidFill>
                            <a:schemeClr val="accent4"/>
                          </a:solidFill>
                          <a:sym typeface="微软雅黑" panose="020B0503020204020204" charset="-122"/>
                        </a:rPr>
                        <a:t>可</a:t>
                      </a:r>
                      <a:r>
                        <a:rPr lang="en-US" altLang="zh-CN" sz="1400" b="1" dirty="0">
                          <a:solidFill>
                            <a:schemeClr val="accent4"/>
                          </a:solidFill>
                          <a:sym typeface="微软雅黑" panose="020B0503020204020204" charset="-122"/>
                        </a:rPr>
                        <a:t>OTA</a:t>
                      </a:r>
                      <a:r>
                        <a:rPr lang="zh-CN" altLang="en-US" sz="1400" b="1" dirty="0">
                          <a:solidFill>
                            <a:schemeClr val="accent4"/>
                          </a:solidFill>
                          <a:sym typeface="微软雅黑" panose="020B0503020204020204" charset="-122"/>
                        </a:rPr>
                        <a:t>升级</a:t>
                      </a:r>
                      <a:endParaRPr lang="en-US" altLang="zh-CN" sz="1400" b="1" dirty="0">
                        <a:solidFill>
                          <a:schemeClr val="accent4"/>
                        </a:solidFill>
                        <a:sym typeface="微软雅黑" panose="020B0503020204020204" charset="-122"/>
                      </a:endParaRPr>
                    </a:p>
                    <a:p>
                      <a:pPr marL="0" indent="0" algn="ctr">
                        <a:buFont typeface="+mj-lt"/>
                        <a:buNone/>
                      </a:pPr>
                      <a:r>
                        <a:rPr lang="zh-CN" altLang="en-US" sz="1400" b="1" dirty="0">
                          <a:solidFill>
                            <a:schemeClr val="accent4"/>
                          </a:solidFill>
                          <a:sym typeface="微软雅黑" panose="020B0503020204020204" charset="-122"/>
                        </a:rPr>
                        <a:t>价格便宜</a:t>
                      </a:r>
                      <a:endParaRPr lang="zh-CN" altLang="en-US" sz="1400" b="1" dirty="0">
                        <a:solidFill>
                          <a:schemeClr val="accent4"/>
                        </a:solidFill>
                        <a:cs typeface="+mn-ea"/>
                        <a:sym typeface="微软雅黑" panose="020B0503020204020204" charset="-122"/>
                      </a:endParaRPr>
                    </a:p>
                  </a:txBody>
                  <a:tcPr anchor="ctr">
                    <a:solidFill>
                      <a:schemeClr val="accent1">
                        <a:lumMod val="50000"/>
                        <a:alpha val="99000"/>
                      </a:schemeClr>
                    </a:solidFill>
                  </a:tcPr>
                </a:tc>
                <a:tc>
                  <a:txBody>
                    <a:bodyPr/>
                    <a:lstStyle/>
                    <a:p>
                      <a:pPr algn="ctr"/>
                      <a:r>
                        <a:rPr lang="zh-CN" altLang="en-US" sz="1400" b="1" dirty="0">
                          <a:solidFill>
                            <a:schemeClr val="bg1"/>
                          </a:solidFill>
                        </a:rPr>
                        <a:t>功率大</a:t>
                      </a:r>
                      <a:br>
                        <a:rPr lang="en-US" altLang="zh-CN" sz="1400" b="1" dirty="0">
                          <a:solidFill>
                            <a:schemeClr val="bg1"/>
                          </a:solidFill>
                        </a:rPr>
                      </a:br>
                      <a:r>
                        <a:rPr lang="zh-CN" altLang="en-US" sz="1400" b="1" dirty="0">
                          <a:solidFill>
                            <a:schemeClr val="bg1"/>
                          </a:solidFill>
                        </a:rPr>
                        <a:t>性能强</a:t>
                      </a:r>
                      <a:endParaRPr lang="zh-CN" altLang="en-US" sz="1400" dirty="0"/>
                    </a:p>
                  </a:txBody>
                  <a:tcPr anchor="ctr">
                    <a:solidFill>
                      <a:schemeClr val="accent1">
                        <a:lumMod val="50000"/>
                        <a:alpha val="99000"/>
                      </a:schemeClr>
                    </a:solidFill>
                  </a:tcPr>
                </a:tc>
                <a:tc>
                  <a:txBody>
                    <a:bodyPr/>
                    <a:lstStyle/>
                    <a:p>
                      <a:pPr algn="ctr"/>
                      <a:r>
                        <a:rPr lang="zh-CN" altLang="en-US" sz="1400" b="1" dirty="0">
                          <a:solidFill>
                            <a:schemeClr val="bg1"/>
                          </a:solidFill>
                        </a:rPr>
                        <a:t>测量范围大</a:t>
                      </a:r>
                      <a:br>
                        <a:rPr lang="en-US" altLang="zh-CN" sz="1400" b="1" dirty="0">
                          <a:solidFill>
                            <a:schemeClr val="bg1"/>
                          </a:solidFill>
                        </a:rPr>
                      </a:br>
                      <a:r>
                        <a:rPr lang="zh-CN" altLang="en-US" sz="1400" b="1" dirty="0">
                          <a:solidFill>
                            <a:schemeClr val="bg1"/>
                          </a:solidFill>
                        </a:rPr>
                        <a:t>分辨率高</a:t>
                      </a:r>
                      <a:endParaRPr lang="zh-CN" altLang="en-US" sz="1400" dirty="0"/>
                    </a:p>
                  </a:txBody>
                  <a:tcPr anchor="ctr">
                    <a:solidFill>
                      <a:schemeClr val="accent1">
                        <a:lumMod val="50000"/>
                        <a:alpha val="99000"/>
                      </a:schemeClr>
                    </a:solidFill>
                  </a:tcPr>
                </a:tc>
                <a:tc>
                  <a:txBody>
                    <a:bodyPr/>
                    <a:lstStyle/>
                    <a:p>
                      <a:pPr algn="ctr"/>
                      <a:r>
                        <a:rPr lang="zh-CN" altLang="en-US" sz="1400" b="1" dirty="0">
                          <a:solidFill>
                            <a:schemeClr val="bg1"/>
                          </a:solidFill>
                        </a:rPr>
                        <a:t>测量范围大</a:t>
                      </a:r>
                      <a:br>
                        <a:rPr lang="en-US" altLang="zh-CN" sz="1400" b="1" dirty="0">
                          <a:solidFill>
                            <a:schemeClr val="bg1"/>
                          </a:solidFill>
                        </a:rPr>
                      </a:br>
                      <a:r>
                        <a:rPr lang="zh-CN" altLang="en-US" sz="1400" b="1" dirty="0">
                          <a:solidFill>
                            <a:schemeClr val="bg1"/>
                          </a:solidFill>
                        </a:rPr>
                        <a:t>分辨率高</a:t>
                      </a:r>
                      <a:endParaRPr lang="zh-CN" altLang="en-US" sz="1400" dirty="0"/>
                    </a:p>
                  </a:txBody>
                  <a:tcPr anchor="ctr">
                    <a:solidFill>
                      <a:schemeClr val="accent1">
                        <a:lumMod val="50000"/>
                        <a:alpha val="99000"/>
                      </a:schemeClr>
                    </a:solidFill>
                  </a:tcPr>
                </a:tc>
                <a:tc>
                  <a:txBody>
                    <a:bodyPr/>
                    <a:lstStyle/>
                    <a:p>
                      <a:pPr algn="ctr"/>
                      <a:r>
                        <a:rPr lang="zh-CN" altLang="en-US" sz="1400" b="1" dirty="0">
                          <a:solidFill>
                            <a:schemeClr val="bg1"/>
                          </a:solidFill>
                        </a:rPr>
                        <a:t>灵敏度高</a:t>
                      </a:r>
                      <a:br>
                        <a:rPr lang="en-US" altLang="zh-CN" sz="1400" b="1" dirty="0">
                          <a:solidFill>
                            <a:schemeClr val="bg1"/>
                          </a:solidFill>
                        </a:rPr>
                      </a:br>
                      <a:r>
                        <a:rPr lang="zh-CN" altLang="en-US" sz="1400" b="1" dirty="0">
                          <a:solidFill>
                            <a:schemeClr val="bg1"/>
                          </a:solidFill>
                        </a:rPr>
                        <a:t>测量范围大</a:t>
                      </a:r>
                      <a:endParaRPr lang="zh-CN" altLang="en-US" sz="1400" dirty="0"/>
                    </a:p>
                  </a:txBody>
                  <a:tcPr anchor="ctr">
                    <a:solidFill>
                      <a:schemeClr val="accent1">
                        <a:lumMod val="50000"/>
                        <a:alpha val="99000"/>
                      </a:schemeClr>
                    </a:solidFill>
                  </a:tcPr>
                </a:tc>
                <a:extLst>
                  <a:ext uri="{0D108BD9-81ED-4DB2-BD59-A6C34878D82A}">
                    <a16:rowId xmlns:a16="http://schemas.microsoft.com/office/drawing/2014/main" val="2198274409"/>
                  </a:ext>
                </a:extLst>
              </a:tr>
              <a:tr h="3211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sym typeface="+mn-lt"/>
                        </a:rPr>
                        <a:t>缺点</a:t>
                      </a:r>
                      <a:endParaRPr lang="en-US" altLang="zh-CN" sz="1400" b="1" dirty="0">
                        <a:solidFill>
                          <a:schemeClr val="bg1"/>
                        </a:solidFill>
                        <a:cs typeface="+mn-ea"/>
                        <a:sym typeface="+mn-lt"/>
                      </a:endParaRPr>
                    </a:p>
                  </a:txBody>
                  <a:tcPr anchor="ctr">
                    <a:solidFill>
                      <a:schemeClr val="accent1">
                        <a:lumMod val="50000"/>
                        <a:alpha val="99000"/>
                      </a:schemeClr>
                    </a:solidFill>
                  </a:tcPr>
                </a:tc>
                <a:tc>
                  <a:txBody>
                    <a:bodyPr/>
                    <a:lstStyle/>
                    <a:p>
                      <a:pPr algn="ctr"/>
                      <a:r>
                        <a:rPr lang="zh-CN" altLang="en-US" sz="1400" b="1" dirty="0">
                          <a:solidFill>
                            <a:schemeClr val="bg1"/>
                          </a:solidFill>
                        </a:rPr>
                        <a:t>功率相对较小</a:t>
                      </a:r>
                      <a:endParaRPr lang="en-US" altLang="zh-CN" sz="1400" b="1" dirty="0">
                        <a:solidFill>
                          <a:schemeClr val="bg1"/>
                        </a:solidFill>
                      </a:endParaRPr>
                    </a:p>
                    <a:p>
                      <a:pPr algn="ctr"/>
                      <a:r>
                        <a:rPr lang="zh-CN" altLang="en-US" sz="1400" b="1" dirty="0">
                          <a:solidFill>
                            <a:schemeClr val="bg1"/>
                          </a:solidFill>
                        </a:rPr>
                        <a:t>测量范围较小</a:t>
                      </a:r>
                      <a:endParaRPr lang="en-US" altLang="zh-CN" sz="1400" b="1" dirty="0">
                        <a:solidFill>
                          <a:schemeClr val="bg1"/>
                        </a:solidFill>
                      </a:endParaRPr>
                    </a:p>
                  </a:txBody>
                  <a:tcPr anchor="ctr">
                    <a:solidFill>
                      <a:schemeClr val="accent1">
                        <a:lumMod val="50000"/>
                        <a:alpha val="99000"/>
                      </a:schemeClr>
                    </a:solidFill>
                  </a:tcPr>
                </a:tc>
                <a:tc>
                  <a:txBody>
                    <a:bodyPr/>
                    <a:lstStyle/>
                    <a:p>
                      <a:pPr algn="ctr"/>
                      <a:r>
                        <a:rPr lang="zh-CN" altLang="en-US" sz="1400" b="1" dirty="0">
                          <a:solidFill>
                            <a:schemeClr val="bg1"/>
                          </a:solidFill>
                        </a:rPr>
                        <a:t>体积大</a:t>
                      </a:r>
                      <a:endParaRPr lang="en-US" altLang="zh-CN" sz="1400" b="1" dirty="0">
                        <a:solidFill>
                          <a:schemeClr val="bg1"/>
                        </a:solidFill>
                      </a:endParaRPr>
                    </a:p>
                    <a:p>
                      <a:pPr algn="ctr"/>
                      <a:r>
                        <a:rPr lang="zh-CN" altLang="en-US" sz="1400" b="1" dirty="0">
                          <a:solidFill>
                            <a:schemeClr val="bg1"/>
                          </a:solidFill>
                        </a:rPr>
                        <a:t>价格昂贵</a:t>
                      </a:r>
                      <a:endParaRPr lang="en-US" altLang="zh-CN" sz="1400" b="1" dirty="0">
                        <a:solidFill>
                          <a:schemeClr val="bg1"/>
                        </a:solidFill>
                      </a:endParaRPr>
                    </a:p>
                    <a:p>
                      <a:pPr algn="ctr"/>
                      <a:r>
                        <a:rPr lang="zh-CN" altLang="en-US" sz="1400" b="1" dirty="0">
                          <a:solidFill>
                            <a:schemeClr val="bg1"/>
                          </a:solidFill>
                        </a:rPr>
                        <a:t>功能单一</a:t>
                      </a:r>
                      <a:endParaRPr lang="zh-CN" altLang="en-US" sz="1400" dirty="0"/>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价格昂贵</a:t>
                      </a:r>
                      <a:endParaRPr lang="en-US" altLang="zh-CN" sz="1400" b="1"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体积大</a:t>
                      </a:r>
                      <a:endParaRPr lang="en-US" altLang="zh-CN" sz="1400" b="1"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功能单一</a:t>
                      </a:r>
                      <a:endParaRPr lang="zh-CN" altLang="en-US" sz="1400" dirty="0"/>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价格昂贵</a:t>
                      </a:r>
                      <a:endParaRPr lang="en-US" altLang="zh-CN" sz="1400" b="1" dirty="0">
                        <a:solidFill>
                          <a:schemeClr val="bg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功能单一</a:t>
                      </a:r>
                      <a:endParaRPr lang="zh-CN" altLang="en-US" sz="1400" dirty="0"/>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无法</a:t>
                      </a:r>
                      <a:r>
                        <a:rPr lang="en-US" altLang="zh-CN" sz="1400" b="1" dirty="0">
                          <a:solidFill>
                            <a:schemeClr val="bg1"/>
                          </a:solidFill>
                        </a:rPr>
                        <a:t>OTA</a:t>
                      </a:r>
                      <a:r>
                        <a:rPr lang="zh-CN" altLang="en-US" sz="1400" b="1" dirty="0">
                          <a:solidFill>
                            <a:schemeClr val="bg1"/>
                          </a:solidFill>
                        </a:rPr>
                        <a:t>升级</a:t>
                      </a:r>
                      <a:br>
                        <a:rPr lang="en-US" altLang="zh-CN" sz="1400" b="1" dirty="0">
                          <a:solidFill>
                            <a:schemeClr val="bg1"/>
                          </a:solidFill>
                        </a:rPr>
                      </a:br>
                      <a:r>
                        <a:rPr lang="zh-CN" altLang="en-US" sz="1400" b="1" dirty="0">
                          <a:solidFill>
                            <a:schemeClr val="bg1"/>
                          </a:solidFill>
                        </a:rPr>
                        <a:t>灵敏度高</a:t>
                      </a:r>
                      <a:endParaRPr lang="zh-CN" altLang="en-US" sz="1400" dirty="0"/>
                    </a:p>
                  </a:txBody>
                  <a:tcPr anchor="ctr">
                    <a:solidFill>
                      <a:schemeClr val="accent1">
                        <a:lumMod val="50000"/>
                        <a:alpha val="99000"/>
                      </a:schemeClr>
                    </a:solidFill>
                  </a:tcPr>
                </a:tc>
                <a:extLst>
                  <a:ext uri="{0D108BD9-81ED-4DB2-BD59-A6C34878D82A}">
                    <a16:rowId xmlns:a16="http://schemas.microsoft.com/office/drawing/2014/main" val="10246384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sym typeface="+mn-lt"/>
                        </a:rPr>
                        <a:t>模块</a:t>
                      </a:r>
                      <a:endParaRPr lang="en-US" altLang="zh-CN" sz="1400" b="1" dirty="0">
                        <a:solidFill>
                          <a:schemeClr val="bg1"/>
                        </a:solidFill>
                        <a:cs typeface="+mn-ea"/>
                        <a:sym typeface="+mn-lt"/>
                      </a:endParaRPr>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CN" altLang="en-US" sz="1400" b="1" kern="1200" dirty="0">
                          <a:solidFill>
                            <a:schemeClr val="accent4"/>
                          </a:solidFill>
                          <a:latin typeface="+mn-lt"/>
                          <a:ea typeface="+mn-ea"/>
                          <a:cs typeface="+mn-cs"/>
                        </a:rPr>
                        <a:t>温湿度、紫外线</a:t>
                      </a: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en-US" altLang="zh-CN" sz="1400" b="1" kern="1200" dirty="0">
                          <a:solidFill>
                            <a:schemeClr val="accent4"/>
                          </a:solidFill>
                          <a:latin typeface="+mn-lt"/>
                          <a:ea typeface="+mn-ea"/>
                          <a:cs typeface="+mn-cs"/>
                        </a:rPr>
                        <a:t>CO2</a:t>
                      </a:r>
                      <a:r>
                        <a:rPr lang="zh-CN" altLang="en-US" sz="1400" b="1" kern="1200" dirty="0">
                          <a:solidFill>
                            <a:schemeClr val="accent4"/>
                          </a:solidFill>
                          <a:latin typeface="+mn-lt"/>
                          <a:ea typeface="+mn-ea"/>
                          <a:cs typeface="+mn-cs"/>
                        </a:rPr>
                        <a:t>浓度、微量元素、光照强度</a:t>
                      </a:r>
                      <a:endParaRPr lang="en-US" altLang="zh-CN" sz="1400" b="1" kern="1200" dirty="0">
                        <a:solidFill>
                          <a:schemeClr val="accent4"/>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CN" altLang="en-US" sz="1400" b="1" kern="1200" dirty="0">
                          <a:solidFill>
                            <a:schemeClr val="accent4"/>
                          </a:solidFill>
                          <a:latin typeface="+mn-lt"/>
                          <a:ea typeface="+mn-ea"/>
                          <a:cs typeface="+mn-cs"/>
                        </a:rPr>
                        <a:t>（目前已开发）</a:t>
                      </a:r>
                      <a:endParaRPr lang="en-US" altLang="zh-CN" sz="1400" b="1" kern="1200" dirty="0">
                        <a:solidFill>
                          <a:schemeClr val="accent4"/>
                        </a:solidFill>
                        <a:latin typeface="+mn-lt"/>
                        <a:ea typeface="+mn-ea"/>
                        <a:cs typeface="+mn-cs"/>
                      </a:endParaRPr>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温湿度检测</a:t>
                      </a:r>
                      <a:endParaRPr lang="en-US" altLang="zh-CN" sz="1400" b="1" dirty="0">
                        <a:solidFill>
                          <a:schemeClr val="bg1"/>
                        </a:solidFill>
                        <a:cs typeface="+mn-ea"/>
                      </a:endParaRPr>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schemeClr val="bg1"/>
                          </a:solidFill>
                        </a:rPr>
                        <a:t>CO2</a:t>
                      </a:r>
                      <a:r>
                        <a:rPr lang="zh-CN" altLang="en-US" sz="1400" b="1" dirty="0">
                          <a:solidFill>
                            <a:schemeClr val="bg1"/>
                          </a:solidFill>
                        </a:rPr>
                        <a:t>浓度检测</a:t>
                      </a:r>
                      <a:endParaRPr lang="zh-CN" altLang="en-US" sz="1400" dirty="0"/>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微量元素检测</a:t>
                      </a:r>
                    </a:p>
                  </a:txBody>
                  <a:tcPr anchor="ctr">
                    <a:solidFill>
                      <a:schemeClr val="accent1">
                        <a:lumMod val="50000"/>
                        <a:alpha val="99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rPr>
                        <a:t>光照强度检测</a:t>
                      </a:r>
                      <a:endParaRPr lang="zh-CN" altLang="en-US" sz="1400" dirty="0"/>
                    </a:p>
                  </a:txBody>
                  <a:tcPr anchor="ctr">
                    <a:solidFill>
                      <a:schemeClr val="accent1">
                        <a:lumMod val="50000"/>
                        <a:alpha val="99000"/>
                      </a:schemeClr>
                    </a:solidFill>
                  </a:tcPr>
                </a:tc>
                <a:extLst>
                  <a:ext uri="{0D108BD9-81ED-4DB2-BD59-A6C34878D82A}">
                    <a16:rowId xmlns:a16="http://schemas.microsoft.com/office/drawing/2014/main" val="246964392"/>
                  </a:ext>
                </a:extLst>
              </a:tr>
            </a:tbl>
          </a:graphicData>
        </a:graphic>
      </p:graphicFrame>
      <p:sp>
        <p:nvSpPr>
          <p:cNvPr id="20" name="文本框 19">
            <a:extLst>
              <a:ext uri="{FF2B5EF4-FFF2-40B4-BE49-F238E27FC236}">
                <a16:creationId xmlns:a16="http://schemas.microsoft.com/office/drawing/2014/main" id="{AE79DDCE-B9BC-4C65-89E5-91BE92A804ED}"/>
              </a:ext>
            </a:extLst>
          </p:cNvPr>
          <p:cNvSpPr txBox="1"/>
          <p:nvPr/>
        </p:nvSpPr>
        <p:spPr>
          <a:xfrm rot="2506626">
            <a:off x="2215784" y="1510131"/>
            <a:ext cx="646331" cy="369332"/>
          </a:xfrm>
          <a:prstGeom prst="rect">
            <a:avLst/>
          </a:prstGeom>
          <a:noFill/>
        </p:spPr>
        <p:txBody>
          <a:bodyPr wrap="none" rtlCol="0">
            <a:spAutoFit/>
          </a:bodyPr>
          <a:lstStyle/>
          <a:p>
            <a:r>
              <a:rPr lang="zh-CN" altLang="en-US" b="1" dirty="0">
                <a:solidFill>
                  <a:schemeClr val="bg1"/>
                </a:solidFill>
              </a:rPr>
              <a:t>产品</a:t>
            </a:r>
            <a:endParaRPr lang="zh-CN" altLang="en-US" dirty="0"/>
          </a:p>
        </p:txBody>
      </p:sp>
      <p:sp>
        <p:nvSpPr>
          <p:cNvPr id="21" name="文本框 20">
            <a:extLst>
              <a:ext uri="{FF2B5EF4-FFF2-40B4-BE49-F238E27FC236}">
                <a16:creationId xmlns:a16="http://schemas.microsoft.com/office/drawing/2014/main" id="{DF189485-8BD5-43F2-8B9F-2DD524AB89D8}"/>
              </a:ext>
            </a:extLst>
          </p:cNvPr>
          <p:cNvSpPr txBox="1"/>
          <p:nvPr/>
        </p:nvSpPr>
        <p:spPr>
          <a:xfrm rot="2357020">
            <a:off x="1712785" y="1986854"/>
            <a:ext cx="646331" cy="369332"/>
          </a:xfrm>
          <a:prstGeom prst="rect">
            <a:avLst/>
          </a:prstGeom>
          <a:noFill/>
        </p:spPr>
        <p:txBody>
          <a:bodyPr wrap="none" rtlCol="0">
            <a:spAutoFit/>
          </a:bodyPr>
          <a:lstStyle/>
          <a:p>
            <a:r>
              <a:rPr lang="zh-CN" altLang="en-US" b="1" dirty="0">
                <a:solidFill>
                  <a:schemeClr val="bg1"/>
                </a:solidFill>
              </a:rPr>
              <a:t>参数</a:t>
            </a:r>
            <a:endParaRPr lang="zh-CN" altLang="en-US" dirty="0"/>
          </a:p>
        </p:txBody>
      </p:sp>
      <p:graphicFrame>
        <p:nvGraphicFramePr>
          <p:cNvPr id="22" name="表格 21">
            <a:extLst>
              <a:ext uri="{FF2B5EF4-FFF2-40B4-BE49-F238E27FC236}">
                <a16:creationId xmlns:a16="http://schemas.microsoft.com/office/drawing/2014/main" id="{CF71A56B-1FDC-41F5-A6C8-03A067AE0844}"/>
              </a:ext>
            </a:extLst>
          </p:cNvPr>
          <p:cNvGraphicFramePr>
            <a:graphicFrameLocks noGrp="1"/>
          </p:cNvGraphicFramePr>
          <p:nvPr>
            <p:extLst>
              <p:ext uri="{D42A27DB-BD31-4B8C-83A1-F6EECF244321}">
                <p14:modId xmlns:p14="http://schemas.microsoft.com/office/powerpoint/2010/main" val="1626890913"/>
              </p:ext>
            </p:extLst>
          </p:nvPr>
        </p:nvGraphicFramePr>
        <p:xfrm>
          <a:off x="1466724" y="1180278"/>
          <a:ext cx="1587372" cy="1404426"/>
        </p:xfrm>
        <a:graphic>
          <a:graphicData uri="http://schemas.openxmlformats.org/drawingml/2006/table">
            <a:tbl>
              <a:tblPr/>
              <a:tblGrid>
                <a:gridCol w="1587372">
                  <a:extLst>
                    <a:ext uri="{9D8B030D-6E8A-4147-A177-3AD203B41FA5}">
                      <a16:colId xmlns:a16="http://schemas.microsoft.com/office/drawing/2014/main" val="3420873303"/>
                    </a:ext>
                  </a:extLst>
                </a:gridCol>
              </a:tblGrid>
              <a:tr h="1404426">
                <a:tc>
                  <a:txBody>
                    <a:bodyPr/>
                    <a:lstStyle/>
                    <a:p>
                      <a:endParaRPr lang="zh-CN" altLang="en-US" dirty="0"/>
                    </a:p>
                  </a:txBody>
                  <a:tcPr>
                    <a:lnL w="12700" cmpd="sng">
                      <a:solidFill>
                        <a:schemeClr val="accent1"/>
                      </a:solidFill>
                      <a:prstDash val="solid"/>
                    </a:lnL>
                    <a:lnR w="12700" cmpd="sng">
                      <a:solidFill>
                        <a:schemeClr val="accent1"/>
                      </a:solidFill>
                      <a:prstDash val="solid"/>
                    </a:lnR>
                    <a:lnT w="12700" cmpd="sng">
                      <a:solidFill>
                        <a:schemeClr val="accent1"/>
                      </a:solidFill>
                      <a:prstDash val="solid"/>
                    </a:lnT>
                    <a:lnB w="12700" cmpd="sng">
                      <a:noFill/>
                      <a:prstDash val="solid"/>
                    </a:lnB>
                  </a:tcPr>
                </a:tc>
                <a:extLst>
                  <a:ext uri="{0D108BD9-81ED-4DB2-BD59-A6C34878D82A}">
                    <a16:rowId xmlns:a16="http://schemas.microsoft.com/office/drawing/2014/main" val="2101615037"/>
                  </a:ext>
                </a:extLst>
              </a:tr>
            </a:tbl>
          </a:graphicData>
        </a:graphic>
      </p:graphicFrame>
      <p:cxnSp>
        <p:nvCxnSpPr>
          <p:cNvPr id="24" name="直接连接符 23">
            <a:extLst>
              <a:ext uri="{FF2B5EF4-FFF2-40B4-BE49-F238E27FC236}">
                <a16:creationId xmlns:a16="http://schemas.microsoft.com/office/drawing/2014/main" id="{262E75D1-B131-49B5-8CAE-304E36800C58}"/>
              </a:ext>
            </a:extLst>
          </p:cNvPr>
          <p:cNvCxnSpPr/>
          <p:nvPr/>
        </p:nvCxnSpPr>
        <p:spPr>
          <a:xfrm>
            <a:off x="1466724" y="1180278"/>
            <a:ext cx="1599564" cy="139833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4D15957D-B4DD-408F-B806-91A562A9CBD0}"/>
              </a:ext>
            </a:extLst>
          </p:cNvPr>
          <p:cNvPicPr>
            <a:picLocks noChangeAspect="1"/>
          </p:cNvPicPr>
          <p:nvPr/>
        </p:nvPicPr>
        <p:blipFill>
          <a:blip r:embed="rId3"/>
          <a:stretch>
            <a:fillRect/>
          </a:stretch>
        </p:blipFill>
        <p:spPr>
          <a:xfrm>
            <a:off x="4840428" y="1527782"/>
            <a:ext cx="1256283" cy="1027334"/>
          </a:xfrm>
          <a:prstGeom prst="rect">
            <a:avLst/>
          </a:prstGeom>
        </p:spPr>
      </p:pic>
      <p:pic>
        <p:nvPicPr>
          <p:cNvPr id="17" name="图片 16">
            <a:extLst>
              <a:ext uri="{FF2B5EF4-FFF2-40B4-BE49-F238E27FC236}">
                <a16:creationId xmlns:a16="http://schemas.microsoft.com/office/drawing/2014/main" id="{FDFEA8EA-697D-7AC3-CE47-A2B655D7E519}"/>
              </a:ext>
            </a:extLst>
          </p:cNvPr>
          <p:cNvPicPr>
            <a:picLocks noChangeAspect="1"/>
          </p:cNvPicPr>
          <p:nvPr/>
        </p:nvPicPr>
        <p:blipFill>
          <a:blip r:embed="rId4"/>
          <a:stretch>
            <a:fillRect/>
          </a:stretch>
        </p:blipFill>
        <p:spPr>
          <a:xfrm>
            <a:off x="6412352" y="1516036"/>
            <a:ext cx="1229725" cy="1050826"/>
          </a:xfrm>
          <a:prstGeom prst="rect">
            <a:avLst/>
          </a:prstGeom>
        </p:spPr>
      </p:pic>
      <p:pic>
        <p:nvPicPr>
          <p:cNvPr id="19" name="图片 18">
            <a:extLst>
              <a:ext uri="{FF2B5EF4-FFF2-40B4-BE49-F238E27FC236}">
                <a16:creationId xmlns:a16="http://schemas.microsoft.com/office/drawing/2014/main" id="{64A60C2E-4D62-AAFF-24A5-D3655B1D9A58}"/>
              </a:ext>
            </a:extLst>
          </p:cNvPr>
          <p:cNvPicPr>
            <a:picLocks noChangeAspect="1"/>
          </p:cNvPicPr>
          <p:nvPr/>
        </p:nvPicPr>
        <p:blipFill>
          <a:blip r:embed="rId5"/>
          <a:stretch>
            <a:fillRect/>
          </a:stretch>
        </p:blipFill>
        <p:spPr>
          <a:xfrm>
            <a:off x="8034003" y="1527782"/>
            <a:ext cx="1229724" cy="1027335"/>
          </a:xfrm>
          <a:prstGeom prst="rect">
            <a:avLst/>
          </a:prstGeom>
        </p:spPr>
      </p:pic>
      <p:pic>
        <p:nvPicPr>
          <p:cNvPr id="25" name="图片 24">
            <a:extLst>
              <a:ext uri="{FF2B5EF4-FFF2-40B4-BE49-F238E27FC236}">
                <a16:creationId xmlns:a16="http://schemas.microsoft.com/office/drawing/2014/main" id="{A7106BE9-087B-AFDA-C36E-E32AAA3C71CB}"/>
              </a:ext>
            </a:extLst>
          </p:cNvPr>
          <p:cNvPicPr>
            <a:picLocks noChangeAspect="1"/>
          </p:cNvPicPr>
          <p:nvPr/>
        </p:nvPicPr>
        <p:blipFill>
          <a:blip r:embed="rId6"/>
          <a:stretch>
            <a:fillRect/>
          </a:stretch>
        </p:blipFill>
        <p:spPr>
          <a:xfrm>
            <a:off x="9655653" y="1539931"/>
            <a:ext cx="1196444" cy="1003035"/>
          </a:xfrm>
          <a:prstGeom prst="rect">
            <a:avLst/>
          </a:prstGeom>
        </p:spPr>
      </p:pic>
      <p:pic>
        <p:nvPicPr>
          <p:cNvPr id="26" name="Picture 3">
            <a:extLst>
              <a:ext uri="{FF2B5EF4-FFF2-40B4-BE49-F238E27FC236}">
                <a16:creationId xmlns:a16="http://schemas.microsoft.com/office/drawing/2014/main" id="{2CDC3A08-07D5-8C27-0D38-E69B16A1985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62847" y="1516036"/>
            <a:ext cx="1430884" cy="103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142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直接连接符 61"/>
          <p:cNvCxnSpPr/>
          <p:nvPr/>
        </p:nvCxnSpPr>
        <p:spPr>
          <a:xfrm>
            <a:off x="26332" y="942467"/>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64655" y="212915"/>
            <a:ext cx="3993401"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价格定位（竞品分析）</a:t>
            </a:r>
          </a:p>
        </p:txBody>
      </p:sp>
      <p:grpSp>
        <p:nvGrpSpPr>
          <p:cNvPr id="71" name="组合 70"/>
          <p:cNvGrpSpPr/>
          <p:nvPr/>
        </p:nvGrpSpPr>
        <p:grpSpPr>
          <a:xfrm flipH="1">
            <a:off x="0" y="780260"/>
            <a:ext cx="5724000" cy="78378"/>
            <a:chOff x="6911145" y="6507480"/>
            <a:chExt cx="4984946" cy="78378"/>
          </a:xfrm>
        </p:grpSpPr>
        <p:sp>
          <p:nvSpPr>
            <p:cNvPr id="72" name="任意多边形 71"/>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平行四边形 72"/>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平行四边形 73"/>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平行四边形 74"/>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平行四边形 75"/>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1" name="矩形: 圆角 80"/>
          <p:cNvSpPr/>
          <p:nvPr/>
        </p:nvSpPr>
        <p:spPr>
          <a:xfrm>
            <a:off x="6223649" y="4559296"/>
            <a:ext cx="5399600" cy="226659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spcBef>
                <a:spcPts val="0"/>
              </a:spcBef>
              <a:spcAft>
                <a:spcPts val="0"/>
              </a:spcAft>
            </a:pPr>
            <a:endParaRPr lang="zh-CN" altLang="en-US" sz="2000" b="1" dirty="0">
              <a:solidFill>
                <a:schemeClr val="bg1"/>
              </a:solidFill>
              <a:cs typeface="+mn-ea"/>
            </a:endParaRPr>
          </a:p>
        </p:txBody>
      </p:sp>
      <p:sp>
        <p:nvSpPr>
          <p:cNvPr id="56" name="文本框 55"/>
          <p:cNvSpPr txBox="1"/>
          <p:nvPr/>
        </p:nvSpPr>
        <p:spPr>
          <a:xfrm>
            <a:off x="8212484" y="4423482"/>
            <a:ext cx="1930976" cy="971548"/>
          </a:xfrm>
          <a:prstGeom prst="rect">
            <a:avLst/>
          </a:prstGeom>
          <a:noFill/>
        </p:spPr>
        <p:txBody>
          <a:bodyPr wrap="square" rtlCol="0">
            <a:spAutoFit/>
          </a:bodyPr>
          <a:lstStyle/>
          <a:p>
            <a:pPr>
              <a:lnSpc>
                <a:spcPct val="130000"/>
              </a:lnSpc>
              <a:spcBef>
                <a:spcPts val="0"/>
              </a:spcBef>
              <a:spcAft>
                <a:spcPts val="0"/>
              </a:spcAft>
            </a:pPr>
            <a:r>
              <a:rPr lang="zh-CN" altLang="en-US" sz="4800" b="1" dirty="0">
                <a:solidFill>
                  <a:schemeClr val="bg1"/>
                </a:solidFill>
                <a:cs typeface="+mn-ea"/>
              </a:rPr>
              <a:t>价格</a:t>
            </a:r>
            <a:endParaRPr lang="zh-CN" altLang="en-US" sz="4800" dirty="0"/>
          </a:p>
        </p:txBody>
      </p:sp>
      <p:sp>
        <p:nvSpPr>
          <p:cNvPr id="57" name="文本框 56"/>
          <p:cNvSpPr txBox="1"/>
          <p:nvPr>
            <p:custDataLst>
              <p:tags r:id="rId1"/>
            </p:custDataLst>
          </p:nvPr>
        </p:nvSpPr>
        <p:spPr>
          <a:xfrm>
            <a:off x="6344352" y="5136201"/>
            <a:ext cx="5278897" cy="1689693"/>
          </a:xfrm>
          <a:prstGeom prst="rect">
            <a:avLst/>
          </a:prstGeom>
          <a:noFill/>
        </p:spPr>
        <p:txBody>
          <a:bodyPr wrap="square" rtlCol="0">
            <a:spAutoFit/>
          </a:bodyPr>
          <a:lstStyle/>
          <a:p>
            <a:pPr>
              <a:lnSpc>
                <a:spcPct val="130000"/>
              </a:lnSpc>
              <a:spcBef>
                <a:spcPts val="0"/>
              </a:spcBef>
              <a:spcAft>
                <a:spcPts val="0"/>
              </a:spcAft>
            </a:pPr>
            <a:r>
              <a:rPr lang="zh-CN" altLang="en-US" sz="5400" b="1" dirty="0">
                <a:solidFill>
                  <a:schemeClr val="bg1"/>
                </a:solidFill>
                <a:cs typeface="+mn-ea"/>
              </a:rPr>
              <a:t>标准版：￥</a:t>
            </a:r>
            <a:r>
              <a:rPr lang="en-US" altLang="zh-CN" sz="6600" b="1" dirty="0">
                <a:solidFill>
                  <a:schemeClr val="bg1"/>
                </a:solidFill>
                <a:cs typeface="+mn-ea"/>
              </a:rPr>
              <a:t>339</a:t>
            </a:r>
            <a:endParaRPr lang="zh-CN" altLang="en-US" sz="6600" b="1" dirty="0">
              <a:solidFill>
                <a:schemeClr val="bg1"/>
              </a:solidFill>
              <a:cs typeface="+mn-ea"/>
            </a:endParaRPr>
          </a:p>
          <a:p>
            <a:endParaRPr lang="zh-CN" altLang="en-US" dirty="0"/>
          </a:p>
        </p:txBody>
      </p:sp>
      <p:pic>
        <p:nvPicPr>
          <p:cNvPr id="25" name="Picture 3">
            <a:extLst>
              <a:ext uri="{FF2B5EF4-FFF2-40B4-BE49-F238E27FC236}">
                <a16:creationId xmlns:a16="http://schemas.microsoft.com/office/drawing/2014/main" id="{1AE43EAC-B7F1-5842-8EBB-A97F56F2B9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6549" y="1040754"/>
            <a:ext cx="5487505" cy="326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489EAD3-66CF-AA4F-39BF-4EAAD157AFE0}"/>
              </a:ext>
            </a:extLst>
          </p:cNvPr>
          <p:cNvPicPr>
            <a:picLocks noChangeAspect="1"/>
          </p:cNvPicPr>
          <p:nvPr/>
        </p:nvPicPr>
        <p:blipFill>
          <a:blip r:embed="rId5"/>
          <a:stretch>
            <a:fillRect/>
          </a:stretch>
        </p:blipFill>
        <p:spPr>
          <a:xfrm>
            <a:off x="398348" y="1026297"/>
            <a:ext cx="4633783" cy="529696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396948" y="3748023"/>
            <a:ext cx="1956391" cy="637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rPr>
              <a:t>主机</a:t>
            </a:r>
            <a:endParaRPr lang="en-US" altLang="zh-CN" b="1" dirty="0">
              <a:solidFill>
                <a:schemeClr val="bg1"/>
              </a:solidFill>
              <a:cs typeface="+mn-ea"/>
            </a:endParaRPr>
          </a:p>
          <a:p>
            <a:pPr algn="ctr"/>
            <a:r>
              <a:rPr lang="zh-CN" altLang="en-US" b="1" dirty="0">
                <a:solidFill>
                  <a:schemeClr val="bg1"/>
                </a:solidFill>
                <a:cs typeface="+mn-ea"/>
              </a:rPr>
              <a:t>¥ </a:t>
            </a:r>
            <a:r>
              <a:rPr lang="en-US" altLang="zh-CN" b="1" dirty="0">
                <a:solidFill>
                  <a:schemeClr val="bg1"/>
                </a:solidFill>
                <a:cs typeface="+mn-ea"/>
              </a:rPr>
              <a:t>358</a:t>
            </a:r>
            <a:endParaRPr lang="zh-CN" altLang="en-US" b="1" dirty="0">
              <a:solidFill>
                <a:schemeClr val="bg1"/>
              </a:solidFill>
              <a:cs typeface="+mn-ea"/>
            </a:endParaRPr>
          </a:p>
        </p:txBody>
      </p:sp>
      <p:sp>
        <p:nvSpPr>
          <p:cNvPr id="4" name="矩形: 圆角 3"/>
          <p:cNvSpPr/>
          <p:nvPr/>
        </p:nvSpPr>
        <p:spPr>
          <a:xfrm>
            <a:off x="3055090" y="3699390"/>
            <a:ext cx="2265778" cy="637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rPr>
              <a:t>空气质量检测模组</a:t>
            </a:r>
            <a:endParaRPr lang="en-US" altLang="zh-CN" b="1" dirty="0">
              <a:solidFill>
                <a:schemeClr val="bg1"/>
              </a:solidFill>
              <a:cs typeface="+mn-ea"/>
            </a:endParaRPr>
          </a:p>
          <a:p>
            <a:pPr algn="ctr"/>
            <a:r>
              <a:rPr lang="zh-CN" altLang="en-US" b="1" dirty="0">
                <a:solidFill>
                  <a:schemeClr val="bg1"/>
                </a:solidFill>
                <a:cs typeface="+mn-ea"/>
              </a:rPr>
              <a:t>¥ </a:t>
            </a:r>
            <a:r>
              <a:rPr lang="en-US" altLang="zh-CN" b="1" dirty="0">
                <a:solidFill>
                  <a:schemeClr val="bg1"/>
                </a:solidFill>
                <a:cs typeface="+mn-ea"/>
              </a:rPr>
              <a:t>139</a:t>
            </a:r>
            <a:endParaRPr lang="zh-CN" altLang="en-US" b="1" dirty="0">
              <a:solidFill>
                <a:schemeClr val="bg1"/>
              </a:solidFill>
              <a:cs typeface="+mn-ea"/>
            </a:endParaRPr>
          </a:p>
        </p:txBody>
      </p:sp>
      <p:sp>
        <p:nvSpPr>
          <p:cNvPr id="5" name="矩形: 圆角 4"/>
          <p:cNvSpPr/>
          <p:nvPr/>
        </p:nvSpPr>
        <p:spPr>
          <a:xfrm>
            <a:off x="6223590" y="3748023"/>
            <a:ext cx="1956391" cy="637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rPr>
              <a:t>酸碱度检测模组</a:t>
            </a:r>
            <a:br>
              <a:rPr lang="en-US" altLang="zh-CN" b="1" dirty="0">
                <a:solidFill>
                  <a:schemeClr val="bg1"/>
                </a:solidFill>
                <a:cs typeface="+mn-ea"/>
              </a:rPr>
            </a:br>
            <a:r>
              <a:rPr lang="zh-CN" altLang="en-US" b="1" dirty="0">
                <a:solidFill>
                  <a:schemeClr val="bg1"/>
                </a:solidFill>
                <a:cs typeface="+mn-ea"/>
              </a:rPr>
              <a:t>¥ </a:t>
            </a:r>
            <a:r>
              <a:rPr lang="en-US" altLang="zh-CN" b="1" dirty="0">
                <a:solidFill>
                  <a:schemeClr val="bg1"/>
                </a:solidFill>
                <a:cs typeface="+mn-ea"/>
              </a:rPr>
              <a:t>169</a:t>
            </a:r>
            <a:endParaRPr lang="zh-CN" altLang="en-US" b="1" dirty="0">
              <a:solidFill>
                <a:schemeClr val="bg1"/>
              </a:solidFill>
              <a:cs typeface="+mn-ea"/>
            </a:endParaRPr>
          </a:p>
        </p:txBody>
      </p:sp>
      <p:sp>
        <p:nvSpPr>
          <p:cNvPr id="6" name="矩形: 圆角 5"/>
          <p:cNvSpPr/>
          <p:nvPr/>
        </p:nvSpPr>
        <p:spPr>
          <a:xfrm>
            <a:off x="9136911" y="3712581"/>
            <a:ext cx="2122760" cy="637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rPr>
              <a:t>微量元素检测模组</a:t>
            </a:r>
            <a:br>
              <a:rPr lang="en-US" altLang="zh-CN" b="1" dirty="0">
                <a:solidFill>
                  <a:schemeClr val="bg1"/>
                </a:solidFill>
                <a:cs typeface="+mn-ea"/>
              </a:rPr>
            </a:br>
            <a:r>
              <a:rPr lang="zh-CN" altLang="en-US" b="1" dirty="0">
                <a:solidFill>
                  <a:schemeClr val="bg1"/>
                </a:solidFill>
                <a:cs typeface="+mn-ea"/>
              </a:rPr>
              <a:t>¥</a:t>
            </a:r>
            <a:r>
              <a:rPr lang="en-US" altLang="zh-CN" b="1" dirty="0">
                <a:solidFill>
                  <a:schemeClr val="bg1"/>
                </a:solidFill>
                <a:cs typeface="+mn-ea"/>
              </a:rPr>
              <a:t>179</a:t>
            </a:r>
            <a:endParaRPr lang="zh-CN" altLang="en-US" b="1" dirty="0">
              <a:solidFill>
                <a:schemeClr val="bg1"/>
              </a:solidFill>
              <a:cs typeface="+mn-ea"/>
            </a:endParaRPr>
          </a:p>
        </p:txBody>
      </p:sp>
      <p:sp>
        <p:nvSpPr>
          <p:cNvPr id="7" name="箭头: 下 6"/>
          <p:cNvSpPr/>
          <p:nvPr/>
        </p:nvSpPr>
        <p:spPr>
          <a:xfrm>
            <a:off x="7198236" y="4416101"/>
            <a:ext cx="138228" cy="1174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直角上 7"/>
          <p:cNvSpPr/>
          <p:nvPr/>
        </p:nvSpPr>
        <p:spPr>
          <a:xfrm rot="5400000">
            <a:off x="5022107" y="3538920"/>
            <a:ext cx="925035" cy="2619150"/>
          </a:xfrm>
          <a:prstGeom prst="bentUpArrow">
            <a:avLst>
              <a:gd name="adj1" fmla="val 7088"/>
              <a:gd name="adj2" fmla="val 1178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直角上 8"/>
          <p:cNvSpPr/>
          <p:nvPr/>
        </p:nvSpPr>
        <p:spPr>
          <a:xfrm rot="16200000" flipH="1">
            <a:off x="8598187" y="3567271"/>
            <a:ext cx="925035" cy="2619150"/>
          </a:xfrm>
          <a:prstGeom prst="bentUpArrow">
            <a:avLst>
              <a:gd name="adj1" fmla="val 7088"/>
              <a:gd name="adj2" fmla="val 1178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6289154" y="5629990"/>
            <a:ext cx="1956391" cy="637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cs typeface="+mn-ea"/>
              </a:rPr>
              <a:t>高配定制版</a:t>
            </a:r>
            <a:endParaRPr lang="en-US" altLang="zh-CN" b="1" dirty="0">
              <a:solidFill>
                <a:schemeClr val="bg1"/>
              </a:solidFill>
              <a:cs typeface="+mn-ea"/>
            </a:endParaRPr>
          </a:p>
        </p:txBody>
      </p:sp>
      <p:sp>
        <p:nvSpPr>
          <p:cNvPr id="11" name="箭头: 直角上 10"/>
          <p:cNvSpPr/>
          <p:nvPr/>
        </p:nvSpPr>
        <p:spPr>
          <a:xfrm rot="5400000">
            <a:off x="2821170" y="2791539"/>
            <a:ext cx="1750829" cy="5010589"/>
          </a:xfrm>
          <a:prstGeom prst="bentUpArrow">
            <a:avLst>
              <a:gd name="adj1" fmla="val 3444"/>
              <a:gd name="adj2" fmla="val 8746"/>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p:cNvSpPr/>
          <p:nvPr/>
        </p:nvSpPr>
        <p:spPr>
          <a:xfrm>
            <a:off x="4938369" y="1513338"/>
            <a:ext cx="1350785" cy="8170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custDataLst>
              <p:tags r:id="rId1"/>
            </p:custDataLst>
          </p:nvPr>
        </p:nvSpPr>
        <p:spPr>
          <a:xfrm>
            <a:off x="6315281" y="736238"/>
            <a:ext cx="5649021" cy="25616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600" b="1" dirty="0">
                <a:solidFill>
                  <a:schemeClr val="bg1"/>
                </a:solidFill>
                <a:cs typeface="+mn-ea"/>
              </a:rPr>
              <a:t>¥</a:t>
            </a:r>
            <a:r>
              <a:rPr lang="en-US" altLang="zh-CN" sz="16600" b="1" dirty="0">
                <a:solidFill>
                  <a:schemeClr val="bg1"/>
                </a:solidFill>
                <a:cs typeface="+mn-ea"/>
              </a:rPr>
              <a:t>839</a:t>
            </a:r>
            <a:endParaRPr lang="zh-CN" altLang="en-US" sz="16600" dirty="0"/>
          </a:p>
        </p:txBody>
      </p:sp>
      <p:pic>
        <p:nvPicPr>
          <p:cNvPr id="15" name="Picture 3">
            <a:extLst>
              <a:ext uri="{FF2B5EF4-FFF2-40B4-BE49-F238E27FC236}">
                <a16:creationId xmlns:a16="http://schemas.microsoft.com/office/drawing/2014/main" id="{38DB7227-03EA-2C4E-B0D9-2F06D715E1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957" y="510084"/>
            <a:ext cx="4684544" cy="278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68363" y="1094697"/>
            <a:ext cx="8235504" cy="5611803"/>
            <a:chOff x="1968363" y="1094697"/>
            <a:chExt cx="8235504" cy="5611803"/>
          </a:xfrm>
        </p:grpSpPr>
        <p:pic>
          <p:nvPicPr>
            <p:cNvPr id="2" name="图片 1"/>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968363" y="1094697"/>
              <a:ext cx="8235504" cy="5611803"/>
            </a:xfrm>
            <a:prstGeom prst="rect">
              <a:avLst/>
            </a:prstGeom>
          </p:spPr>
        </p:pic>
        <p:grpSp>
          <p:nvGrpSpPr>
            <p:cNvPr id="7" name="组合 6"/>
            <p:cNvGrpSpPr/>
            <p:nvPr/>
          </p:nvGrpSpPr>
          <p:grpSpPr>
            <a:xfrm>
              <a:off x="5241057" y="2534059"/>
              <a:ext cx="1709886" cy="1709885"/>
              <a:chOff x="1413324" y="1664562"/>
              <a:chExt cx="1381545" cy="1381544"/>
            </a:xfrm>
          </p:grpSpPr>
          <p:sp>
            <p:nvSpPr>
              <p:cNvPr id="8" name="椭圆 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sp>
            <p:nvSpPr>
              <p:cNvPr id="9" name="椭圆 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grpSp>
            <p:nvGrpSpPr>
              <p:cNvPr id="10" name="组合 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12" name="任意多边形 1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sp>
              <p:nvSpPr>
                <p:cNvPr id="13" name="任意多边形 1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sp>
              <p:nvSpPr>
                <p:cNvPr id="14" name="任意多边形 1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grpSp>
          <p:sp>
            <p:nvSpPr>
              <p:cNvPr id="11" name="文本框 59"/>
              <p:cNvSpPr txBox="1"/>
              <p:nvPr/>
            </p:nvSpPr>
            <p:spPr>
              <a:xfrm>
                <a:off x="1754599" y="2018538"/>
                <a:ext cx="605111" cy="671425"/>
              </a:xfrm>
              <a:prstGeom prst="rect">
                <a:avLst/>
              </a:prstGeom>
              <a:noFill/>
            </p:spPr>
            <p:txBody>
              <a:bodyPr wrap="none" rtlCol="0">
                <a:spAutoFit/>
              </a:bodyPr>
              <a:lstStyle/>
              <a:p>
                <a:r>
                  <a:rPr lang="en-US" altLang="zh-CN" sz="4800" b="1" dirty="0">
                    <a:solidFill>
                      <a:schemeClr val="accent2">
                        <a:lumMod val="20000"/>
                        <a:lumOff val="80000"/>
                      </a:schemeClr>
                    </a:solidFill>
                    <a:effectLst>
                      <a:glow rad="63500">
                        <a:schemeClr val="accent1">
                          <a:satMod val="175000"/>
                          <a:alpha val="40000"/>
                        </a:schemeClr>
                      </a:glow>
                    </a:effectLst>
                    <a:cs typeface="+mn-ea"/>
                    <a:sym typeface="+mn-lt"/>
                  </a:rPr>
                  <a:t>01</a:t>
                </a:r>
                <a:endParaRPr lang="zh-CN" altLang="en-US" sz="4800" b="1" dirty="0">
                  <a:solidFill>
                    <a:schemeClr val="accent2">
                      <a:lumMod val="20000"/>
                      <a:lumOff val="80000"/>
                    </a:schemeClr>
                  </a:solidFill>
                  <a:effectLst>
                    <a:glow rad="63500">
                      <a:schemeClr val="accent1">
                        <a:satMod val="175000"/>
                        <a:alpha val="40000"/>
                      </a:schemeClr>
                    </a:glow>
                  </a:effectLst>
                  <a:cs typeface="+mn-ea"/>
                  <a:sym typeface="+mn-lt"/>
                </a:endParaRPr>
              </a:p>
            </p:txBody>
          </p:sp>
        </p:grpSp>
      </p:grpSp>
      <p:sp>
        <p:nvSpPr>
          <p:cNvPr id="6" name="TextBox 198"/>
          <p:cNvSpPr txBox="1"/>
          <p:nvPr/>
        </p:nvSpPr>
        <p:spPr>
          <a:xfrm>
            <a:off x="3552154" y="1184232"/>
            <a:ext cx="5227131" cy="645160"/>
          </a:xfrm>
          <a:prstGeom prst="rect">
            <a:avLst/>
          </a:prstGeom>
        </p:spPr>
        <p:txBody>
          <a:bodyPr wrap="square" rtlCol="0">
            <a:spAutoFit/>
          </a:bodyPr>
          <a:lstStyle/>
          <a:p>
            <a:pPr algn="ctr">
              <a:buClr>
                <a:schemeClr val="tx1">
                  <a:lumMod val="85000"/>
                  <a:lumOff val="15000"/>
                </a:schemeClr>
              </a:buClr>
              <a:buSzPct val="105000"/>
            </a:pPr>
            <a:r>
              <a:rPr lang="zh-CN" altLang="en-US" sz="36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25400">
                    <a:schemeClr val="accent2">
                      <a:satMod val="175000"/>
                      <a:alpha val="40000"/>
                    </a:schemeClr>
                  </a:glow>
                </a:effectLst>
                <a:cs typeface="+mn-ea"/>
                <a:sym typeface="+mn-lt"/>
              </a:rPr>
              <a:t>项目介绍</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a:off x="64655" y="212915"/>
            <a:ext cx="1902460" cy="46037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产品经历</a:t>
            </a:r>
          </a:p>
        </p:txBody>
      </p:sp>
      <p:grpSp>
        <p:nvGrpSpPr>
          <p:cNvPr id="85" name="组合 84"/>
          <p:cNvGrpSpPr/>
          <p:nvPr/>
        </p:nvGrpSpPr>
        <p:grpSpPr>
          <a:xfrm flipH="1">
            <a:off x="0" y="780260"/>
            <a:ext cx="5724000" cy="78378"/>
            <a:chOff x="6911145" y="6507480"/>
            <a:chExt cx="4984946" cy="78378"/>
          </a:xfrm>
        </p:grpSpPr>
        <p:sp>
          <p:nvSpPr>
            <p:cNvPr id="86" name="任意多边形 85"/>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平行四边形 86"/>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平行四边形 87"/>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平行四边形 88"/>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平行四边形 89"/>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平行四边形 90"/>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2" name="矩形: 圆角 31">
            <a:extLst>
              <a:ext uri="{FF2B5EF4-FFF2-40B4-BE49-F238E27FC236}">
                <a16:creationId xmlns:a16="http://schemas.microsoft.com/office/drawing/2014/main" id="{1135C8D6-15CF-4724-A4FE-F5B4D6294BD3}"/>
              </a:ext>
            </a:extLst>
          </p:cNvPr>
          <p:cNvSpPr/>
          <p:nvPr/>
        </p:nvSpPr>
        <p:spPr>
          <a:xfrm>
            <a:off x="1467331" y="2824547"/>
            <a:ext cx="2397990" cy="1498366"/>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360"/>
              </a:lnSpc>
            </a:pPr>
            <a:r>
              <a:rPr lang="zh-CN" altLang="en-US" sz="2800" b="1" dirty="0">
                <a:solidFill>
                  <a:schemeClr val="accent5">
                    <a:lumMod val="60000"/>
                    <a:lumOff val="40000"/>
                  </a:schemeClr>
                </a:solidFill>
                <a:cs typeface="+mn-ea"/>
                <a:sym typeface="+mn-ea"/>
              </a:rPr>
              <a:t>初入物联</a:t>
            </a:r>
            <a:endParaRPr lang="en-US" altLang="zh-CN" sz="2800" b="1" dirty="0">
              <a:solidFill>
                <a:schemeClr val="accent5">
                  <a:lumMod val="60000"/>
                  <a:lumOff val="40000"/>
                </a:schemeClr>
              </a:solidFill>
              <a:cs typeface="+mn-ea"/>
              <a:sym typeface="+mn-ea"/>
            </a:endParaRPr>
          </a:p>
          <a:p>
            <a:pPr algn="ctr">
              <a:lnSpc>
                <a:spcPts val="3360"/>
              </a:lnSpc>
            </a:pPr>
            <a:r>
              <a:rPr lang="en-US" altLang="zh-CN" sz="1800" b="1" dirty="0">
                <a:solidFill>
                  <a:schemeClr val="bg1"/>
                </a:solidFill>
                <a:cs typeface="+mn-ea"/>
                <a:sym typeface="+mn-ea"/>
              </a:rPr>
              <a:t>2020</a:t>
            </a:r>
            <a:r>
              <a:rPr lang="zh-CN" altLang="en-US" sz="1800" b="1" dirty="0">
                <a:solidFill>
                  <a:schemeClr val="bg1"/>
                </a:solidFill>
                <a:cs typeface="+mn-ea"/>
                <a:sym typeface="+mn-ea"/>
              </a:rPr>
              <a:t>年构思第一代主机</a:t>
            </a:r>
            <a:endParaRPr lang="zh-CN" altLang="en-US" dirty="0"/>
          </a:p>
        </p:txBody>
      </p:sp>
      <p:sp>
        <p:nvSpPr>
          <p:cNvPr id="35" name="矩形: 圆角 34">
            <a:extLst>
              <a:ext uri="{FF2B5EF4-FFF2-40B4-BE49-F238E27FC236}">
                <a16:creationId xmlns:a16="http://schemas.microsoft.com/office/drawing/2014/main" id="{DCC588F2-A571-4BD9-8B9C-3C57D59DDA56}"/>
              </a:ext>
            </a:extLst>
          </p:cNvPr>
          <p:cNvSpPr/>
          <p:nvPr/>
        </p:nvSpPr>
        <p:spPr>
          <a:xfrm>
            <a:off x="4343752" y="2824547"/>
            <a:ext cx="2574168" cy="1498366"/>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360"/>
              </a:lnSpc>
            </a:pPr>
            <a:r>
              <a:rPr lang="zh-CN" altLang="en-US" sz="2800" b="1" dirty="0">
                <a:solidFill>
                  <a:schemeClr val="accent5">
                    <a:lumMod val="60000"/>
                    <a:lumOff val="40000"/>
                  </a:schemeClr>
                </a:solidFill>
                <a:cs typeface="+mn-ea"/>
                <a:sym typeface="+mn-ea"/>
              </a:rPr>
              <a:t>研发改进</a:t>
            </a:r>
            <a:endParaRPr lang="en-US" altLang="zh-CN" sz="2800" b="1" dirty="0">
              <a:solidFill>
                <a:schemeClr val="accent5">
                  <a:lumMod val="60000"/>
                  <a:lumOff val="40000"/>
                </a:schemeClr>
              </a:solidFill>
              <a:cs typeface="+mn-ea"/>
              <a:sym typeface="+mn-ea"/>
            </a:endParaRPr>
          </a:p>
          <a:p>
            <a:pPr marR="0" lvl="0" algn="ctr" defTabSz="914400" eaLnBrk="1" fontAlgn="auto" latinLnBrk="0" hangingPunct="1">
              <a:lnSpc>
                <a:spcPct val="150000"/>
              </a:lnSpc>
              <a:spcBef>
                <a:spcPts val="0"/>
              </a:spcBef>
              <a:spcAft>
                <a:spcPts val="0"/>
              </a:spcAft>
              <a:buClrTx/>
              <a:buSzTx/>
              <a:defRPr/>
            </a:pPr>
            <a:r>
              <a:rPr lang="zh-CN" altLang="en-US" sz="1800" b="1" dirty="0">
                <a:solidFill>
                  <a:schemeClr val="bg1"/>
                </a:solidFill>
                <a:cs typeface="+mn-ea"/>
                <a:sym typeface="+mn-ea"/>
              </a:rPr>
              <a:t>专利正在审批，更新更多的集成模组</a:t>
            </a:r>
            <a:endParaRPr lang="en-US" altLang="zh-CN" sz="1800" b="1" dirty="0">
              <a:solidFill>
                <a:schemeClr val="bg1"/>
              </a:solidFill>
              <a:cs typeface="+mn-ea"/>
            </a:endParaRPr>
          </a:p>
        </p:txBody>
      </p:sp>
      <p:sp>
        <p:nvSpPr>
          <p:cNvPr id="37" name="矩形: 圆角 36">
            <a:extLst>
              <a:ext uri="{FF2B5EF4-FFF2-40B4-BE49-F238E27FC236}">
                <a16:creationId xmlns:a16="http://schemas.microsoft.com/office/drawing/2014/main" id="{9B759E27-9DC1-495C-B73F-261688C0F459}"/>
              </a:ext>
            </a:extLst>
          </p:cNvPr>
          <p:cNvSpPr/>
          <p:nvPr/>
        </p:nvSpPr>
        <p:spPr>
          <a:xfrm>
            <a:off x="7618359" y="2615029"/>
            <a:ext cx="3390162" cy="1997309"/>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3360"/>
              </a:lnSpc>
            </a:pPr>
            <a:r>
              <a:rPr lang="zh-CN" altLang="en-US" sz="2800" b="1" dirty="0">
                <a:solidFill>
                  <a:schemeClr val="accent5">
                    <a:lumMod val="60000"/>
                    <a:lumOff val="40000"/>
                  </a:schemeClr>
                </a:solidFill>
                <a:cs typeface="+mn-ea"/>
                <a:sym typeface="+mn-ea"/>
              </a:rPr>
              <a:t>推入市场</a:t>
            </a:r>
            <a:endParaRPr lang="en-US" altLang="zh-CN" sz="2800" b="1" dirty="0">
              <a:solidFill>
                <a:schemeClr val="accent5">
                  <a:lumMod val="60000"/>
                  <a:lumOff val="40000"/>
                </a:schemeClr>
              </a:solidFill>
              <a:cs typeface="+mn-ea"/>
              <a:sym typeface="+mn-ea"/>
            </a:endParaRPr>
          </a:p>
          <a:p>
            <a:pPr algn="ctr">
              <a:lnSpc>
                <a:spcPts val="3360"/>
              </a:lnSpc>
            </a:pPr>
            <a:r>
              <a:rPr lang="zh-CN" altLang="en-US" sz="1800" b="1" dirty="0">
                <a:solidFill>
                  <a:schemeClr val="bg1"/>
                </a:solidFill>
                <a:cs typeface="+mn-ea"/>
                <a:sym typeface="+mn-ea"/>
              </a:rPr>
              <a:t>第一批小批量推进市场获取反馈，刚上线就获得了 </a:t>
            </a:r>
            <a:r>
              <a:rPr lang="en-US" altLang="zh-CN" sz="1800" b="1" dirty="0">
                <a:solidFill>
                  <a:schemeClr val="bg1"/>
                </a:solidFill>
                <a:cs typeface="+mn-ea"/>
                <a:sym typeface="+mn-ea"/>
              </a:rPr>
              <a:t>1000+</a:t>
            </a:r>
            <a:r>
              <a:rPr lang="zh-CN" altLang="en-US" sz="1800" b="1" dirty="0">
                <a:solidFill>
                  <a:schemeClr val="bg1"/>
                </a:solidFill>
                <a:cs typeface="+mn-ea"/>
                <a:sym typeface="+mn-ea"/>
              </a:rPr>
              <a:t>的收藏</a:t>
            </a:r>
            <a:endParaRPr lang="zh-CN" altLang="en-US" dirty="0"/>
          </a:p>
        </p:txBody>
      </p:sp>
      <p:sp>
        <p:nvSpPr>
          <p:cNvPr id="4" name="箭头: 右 3">
            <a:extLst>
              <a:ext uri="{FF2B5EF4-FFF2-40B4-BE49-F238E27FC236}">
                <a16:creationId xmlns:a16="http://schemas.microsoft.com/office/drawing/2014/main" id="{8FCF0360-7C21-4FC7-A991-F2E059B25E4E}"/>
              </a:ext>
            </a:extLst>
          </p:cNvPr>
          <p:cNvSpPr/>
          <p:nvPr/>
        </p:nvSpPr>
        <p:spPr>
          <a:xfrm>
            <a:off x="3865321" y="3378151"/>
            <a:ext cx="404412" cy="405239"/>
          </a:xfrm>
          <a:prstGeom prst="rightArrow">
            <a:avLst/>
          </a:prstGeom>
          <a:solidFill>
            <a:schemeClr val="accent2">
              <a:alpha val="1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右 38">
            <a:extLst>
              <a:ext uri="{FF2B5EF4-FFF2-40B4-BE49-F238E27FC236}">
                <a16:creationId xmlns:a16="http://schemas.microsoft.com/office/drawing/2014/main" id="{8B411452-4809-4B7E-8C57-0C1205CD0CA4}"/>
              </a:ext>
            </a:extLst>
          </p:cNvPr>
          <p:cNvSpPr/>
          <p:nvPr/>
        </p:nvSpPr>
        <p:spPr>
          <a:xfrm>
            <a:off x="6991939" y="3436328"/>
            <a:ext cx="626420" cy="530793"/>
          </a:xfrm>
          <a:prstGeom prst="rightArrow">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1112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968363" y="1094697"/>
            <a:ext cx="8235504" cy="5611803"/>
            <a:chOff x="1968363" y="1094697"/>
            <a:chExt cx="8235504" cy="5611803"/>
          </a:xfrm>
        </p:grpSpPr>
        <p:pic>
          <p:nvPicPr>
            <p:cNvPr id="2" name="图片 1"/>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968363" y="1094697"/>
              <a:ext cx="8235504" cy="5611803"/>
            </a:xfrm>
            <a:prstGeom prst="rect">
              <a:avLst/>
            </a:prstGeom>
          </p:spPr>
        </p:pic>
        <p:grpSp>
          <p:nvGrpSpPr>
            <p:cNvPr id="7" name="组合 6"/>
            <p:cNvGrpSpPr/>
            <p:nvPr/>
          </p:nvGrpSpPr>
          <p:grpSpPr>
            <a:xfrm>
              <a:off x="5241057" y="2534059"/>
              <a:ext cx="1709886" cy="1709885"/>
              <a:chOff x="1413324" y="1664562"/>
              <a:chExt cx="1381545" cy="1381544"/>
            </a:xfrm>
          </p:grpSpPr>
          <p:sp>
            <p:nvSpPr>
              <p:cNvPr id="8" name="椭圆 7"/>
              <p:cNvSpPr/>
              <p:nvPr/>
            </p:nvSpPr>
            <p:spPr>
              <a:xfrm>
                <a:off x="1413324" y="1664562"/>
                <a:ext cx="1381545" cy="1381544"/>
              </a:xfrm>
              <a:prstGeom prst="ellipse">
                <a:avLst/>
              </a:prstGeom>
              <a:gradFill flip="none" rotWithShape="1">
                <a:gsLst>
                  <a:gs pos="65000">
                    <a:srgbClr val="01E2BC">
                      <a:alpha val="0"/>
                    </a:srgbClr>
                  </a:gs>
                  <a:gs pos="100000">
                    <a:srgbClr val="01E2BC"/>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sp>
            <p:nvSpPr>
              <p:cNvPr id="9" name="椭圆 8"/>
              <p:cNvSpPr/>
              <p:nvPr/>
            </p:nvSpPr>
            <p:spPr>
              <a:xfrm>
                <a:off x="1516201" y="1767441"/>
                <a:ext cx="1175791" cy="1175790"/>
              </a:xfrm>
              <a:prstGeom prst="ellipse">
                <a:avLst/>
              </a:prstGeom>
              <a:noFill/>
              <a:ln>
                <a:solidFill>
                  <a:srgbClr val="2A9995"/>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grpSp>
            <p:nvGrpSpPr>
              <p:cNvPr id="10" name="组合 9"/>
              <p:cNvGrpSpPr/>
              <p:nvPr/>
            </p:nvGrpSpPr>
            <p:grpSpPr>
              <a:xfrm>
                <a:off x="1600082" y="1814734"/>
                <a:ext cx="1008029" cy="1081197"/>
                <a:chOff x="4981968" y="4909761"/>
                <a:chExt cx="561350" cy="602097"/>
              </a:xfrm>
              <a:solidFill>
                <a:schemeClr val="bg1"/>
              </a:solidFill>
              <a:effectLst>
                <a:glow rad="50800">
                  <a:schemeClr val="bg1">
                    <a:alpha val="10000"/>
                  </a:schemeClr>
                </a:glow>
              </a:effectLst>
            </p:grpSpPr>
            <p:sp>
              <p:nvSpPr>
                <p:cNvPr id="12" name="任意多边形 11"/>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sp>
              <p:nvSpPr>
                <p:cNvPr id="13" name="任意多边形 12"/>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sp>
              <p:nvSpPr>
                <p:cNvPr id="14" name="任意多边形 13"/>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solidFill>
                      <a:schemeClr val="bg1">
                        <a:lumMod val="95000"/>
                      </a:schemeClr>
                    </a:solidFill>
                    <a:cs typeface="+mn-ea"/>
                    <a:sym typeface="+mn-lt"/>
                  </a:endParaRPr>
                </a:p>
              </p:txBody>
            </p:sp>
          </p:grpSp>
          <p:sp>
            <p:nvSpPr>
              <p:cNvPr id="11" name="文本框 59"/>
              <p:cNvSpPr txBox="1"/>
              <p:nvPr/>
            </p:nvSpPr>
            <p:spPr>
              <a:xfrm>
                <a:off x="1754599" y="2018538"/>
                <a:ext cx="644408" cy="670575"/>
              </a:xfrm>
              <a:prstGeom prst="rect">
                <a:avLst/>
              </a:prstGeom>
              <a:noFill/>
            </p:spPr>
            <p:txBody>
              <a:bodyPr wrap="none" rtlCol="0">
                <a:spAutoFit/>
              </a:bodyPr>
              <a:lstStyle/>
              <a:p>
                <a:r>
                  <a:rPr lang="en-US" altLang="zh-CN" sz="4800" b="1" dirty="0">
                    <a:solidFill>
                      <a:schemeClr val="accent2">
                        <a:lumMod val="20000"/>
                        <a:lumOff val="80000"/>
                      </a:schemeClr>
                    </a:solidFill>
                    <a:effectLst>
                      <a:glow rad="63500">
                        <a:schemeClr val="accent1">
                          <a:satMod val="175000"/>
                          <a:alpha val="40000"/>
                        </a:schemeClr>
                      </a:glow>
                    </a:effectLst>
                    <a:cs typeface="+mn-ea"/>
                    <a:sym typeface="+mn-lt"/>
                  </a:rPr>
                  <a:t>03</a:t>
                </a:r>
                <a:endParaRPr lang="zh-CN" altLang="en-US" sz="4800" b="1" dirty="0">
                  <a:solidFill>
                    <a:schemeClr val="accent2">
                      <a:lumMod val="20000"/>
                      <a:lumOff val="80000"/>
                    </a:schemeClr>
                  </a:solidFill>
                  <a:effectLst>
                    <a:glow rad="63500">
                      <a:schemeClr val="accent1">
                        <a:satMod val="175000"/>
                        <a:alpha val="40000"/>
                      </a:schemeClr>
                    </a:glow>
                  </a:effectLst>
                  <a:cs typeface="+mn-ea"/>
                  <a:sym typeface="+mn-lt"/>
                </a:endParaRPr>
              </a:p>
            </p:txBody>
          </p:sp>
        </p:grpSp>
      </p:grpSp>
      <p:sp>
        <p:nvSpPr>
          <p:cNvPr id="6" name="TextBox 198"/>
          <p:cNvSpPr txBox="1"/>
          <p:nvPr/>
        </p:nvSpPr>
        <p:spPr>
          <a:xfrm>
            <a:off x="3541994" y="1094697"/>
            <a:ext cx="5227131" cy="645160"/>
          </a:xfrm>
          <a:prstGeom prst="rect">
            <a:avLst/>
          </a:prstGeom>
        </p:spPr>
        <p:txBody>
          <a:bodyPr wrap="square" rtlCol="0">
            <a:spAutoFit/>
          </a:bodyPr>
          <a:lstStyle/>
          <a:p>
            <a:pPr algn="ctr">
              <a:buClr>
                <a:schemeClr val="tx1">
                  <a:lumMod val="85000"/>
                  <a:lumOff val="15000"/>
                </a:schemeClr>
              </a:buClr>
              <a:buSzPct val="105000"/>
            </a:pPr>
            <a:r>
              <a:rPr lang="zh-CN" altLang="en-US" sz="36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25400">
                    <a:schemeClr val="accent2">
                      <a:satMod val="175000"/>
                      <a:alpha val="40000"/>
                    </a:schemeClr>
                  </a:glow>
                </a:effectLst>
                <a:cs typeface="+mn-ea"/>
                <a:sym typeface="+mn-lt"/>
              </a:rPr>
              <a:t>团队简介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직선 연결선 14"/>
          <p:cNvCxnSpPr/>
          <p:nvPr/>
        </p:nvCxnSpPr>
        <p:spPr>
          <a:xfrm>
            <a:off x="3812479" y="4203989"/>
            <a:ext cx="560325" cy="698034"/>
          </a:xfrm>
          <a:prstGeom prst="line">
            <a:avLst/>
          </a:prstGeom>
          <a:noFill/>
          <a:ln w="19050">
            <a:solidFill>
              <a:srgbClr val="54D0CA"/>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3" name="직선 연결선 15"/>
          <p:cNvCxnSpPr/>
          <p:nvPr/>
        </p:nvCxnSpPr>
        <p:spPr>
          <a:xfrm flipH="1">
            <a:off x="4953910" y="4642761"/>
            <a:ext cx="911881" cy="455942"/>
          </a:xfrm>
          <a:prstGeom prst="line">
            <a:avLst/>
          </a:prstGeom>
          <a:noFill/>
          <a:ln w="19050">
            <a:solidFill>
              <a:srgbClr val="54D0CA"/>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4" name="직선 연결선 16"/>
          <p:cNvCxnSpPr/>
          <p:nvPr/>
        </p:nvCxnSpPr>
        <p:spPr>
          <a:xfrm flipH="1">
            <a:off x="6411134" y="3131897"/>
            <a:ext cx="241381" cy="1001282"/>
          </a:xfrm>
          <a:prstGeom prst="line">
            <a:avLst/>
          </a:prstGeom>
          <a:noFill/>
          <a:ln w="19050">
            <a:solidFill>
              <a:srgbClr val="54D0CA"/>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5" name="직선 연결선 17"/>
          <p:cNvCxnSpPr/>
          <p:nvPr/>
        </p:nvCxnSpPr>
        <p:spPr>
          <a:xfrm flipV="1">
            <a:off x="7100669" y="2038277"/>
            <a:ext cx="986213" cy="508710"/>
          </a:xfrm>
          <a:prstGeom prst="line">
            <a:avLst/>
          </a:prstGeom>
          <a:noFill/>
          <a:ln w="19050">
            <a:solidFill>
              <a:srgbClr val="54D0CA"/>
            </a:solidFill>
            <a:prstDash val="sysDot"/>
          </a:ln>
        </p:spPr>
        <p:style>
          <a:lnRef idx="2">
            <a:schemeClr val="accent1">
              <a:shade val="50000"/>
            </a:schemeClr>
          </a:lnRef>
          <a:fillRef idx="1">
            <a:schemeClr val="accent1"/>
          </a:fillRef>
          <a:effectRef idx="0">
            <a:schemeClr val="accent1"/>
          </a:effectRef>
          <a:fontRef idx="minor">
            <a:schemeClr val="lt1"/>
          </a:fontRef>
        </p:style>
      </p:cxnSp>
      <p:grpSp>
        <p:nvGrpSpPr>
          <p:cNvPr id="52" name="组合 51"/>
          <p:cNvGrpSpPr/>
          <p:nvPr/>
        </p:nvGrpSpPr>
        <p:grpSpPr>
          <a:xfrm>
            <a:off x="275054" y="3259854"/>
            <a:ext cx="2887345" cy="2446464"/>
            <a:chOff x="466189" y="3259854"/>
            <a:chExt cx="2887345" cy="2446464"/>
          </a:xfrm>
        </p:grpSpPr>
        <p:sp>
          <p:nvSpPr>
            <p:cNvPr id="7" name="Rectangle 3"/>
            <p:cNvSpPr txBox="1">
              <a:spLocks noChangeArrowheads="1"/>
            </p:cNvSpPr>
            <p:nvPr/>
          </p:nvSpPr>
          <p:spPr bwMode="auto">
            <a:xfrm>
              <a:off x="1314963" y="3259854"/>
              <a:ext cx="1815315" cy="67710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lgn="r"/>
              <a:r>
                <a:rPr lang="zh-CN" altLang="en-US" sz="2400" b="1" dirty="0">
                  <a:solidFill>
                    <a:schemeClr val="bg1"/>
                  </a:solidFill>
                  <a:cs typeface="+mn-ea"/>
                  <a:sym typeface="+mn-lt"/>
                </a:rPr>
                <a:t>项目负责人</a:t>
              </a:r>
              <a:endParaRPr lang="en-US" altLang="ko-KR" sz="2000" b="1" dirty="0">
                <a:solidFill>
                  <a:schemeClr val="bg1"/>
                </a:solidFill>
                <a:cs typeface="+mn-ea"/>
                <a:sym typeface="+mn-lt"/>
              </a:endParaRPr>
            </a:p>
            <a:p>
              <a:pPr marL="0" lvl="1" algn="r"/>
              <a:r>
                <a:rPr lang="zh-CN" altLang="en-US" sz="2000" b="1" dirty="0">
                  <a:solidFill>
                    <a:schemeClr val="bg1"/>
                  </a:solidFill>
                  <a:cs typeface="+mn-ea"/>
                  <a:sym typeface="+mn-lt"/>
                </a:rPr>
                <a:t>何峰标</a:t>
              </a:r>
            </a:p>
          </p:txBody>
        </p:sp>
        <p:sp>
          <p:nvSpPr>
            <p:cNvPr id="8" name="Rectangle 3"/>
            <p:cNvSpPr txBox="1">
              <a:spLocks noChangeArrowheads="1"/>
            </p:cNvSpPr>
            <p:nvPr/>
          </p:nvSpPr>
          <p:spPr bwMode="auto">
            <a:xfrm>
              <a:off x="466189" y="3903132"/>
              <a:ext cx="2887345" cy="1803186"/>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171450" marR="0" lvl="0" indent="-171450" algn="l" defTabSz="91440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600" kern="0" dirty="0">
                  <a:solidFill>
                    <a:schemeClr val="bg1"/>
                  </a:solidFill>
                  <a:latin typeface="方正正纤黑简体" panose="02000000000000000000" pitchFamily="2" charset="-122"/>
                  <a:ea typeface="方正正纤黑简体" panose="02000000000000000000" pitchFamily="2" charset="-122"/>
                  <a:sym typeface="+mn-ea"/>
                </a:rPr>
                <a:t>2</a:t>
              </a:r>
              <a:r>
                <a:rPr lang="zh-CN" altLang="en-US" sz="1600" kern="0" dirty="0">
                  <a:solidFill>
                    <a:schemeClr val="bg1"/>
                  </a:solidFill>
                  <a:latin typeface="方正正纤黑简体" panose="02000000000000000000" pitchFamily="2" charset="-122"/>
                  <a:ea typeface="方正正纤黑简体" panose="02000000000000000000" pitchFamily="2" charset="-122"/>
                  <a:sym typeface="+mn-ea"/>
                </a:rPr>
                <a:t>年嵌入式产品开发设计经验</a:t>
              </a:r>
              <a:endParaRPr lang="en-US" altLang="zh-CN" sz="1600" b="0" kern="0" dirty="0">
                <a:solidFill>
                  <a:schemeClr val="bg1"/>
                </a:solidFill>
                <a:latin typeface="方正正纤黑简体" panose="02000000000000000000" pitchFamily="2" charset="-122"/>
                <a:ea typeface="方正正纤黑简体" panose="02000000000000000000" pitchFamily="2" charset="-122"/>
              </a:endParaRPr>
            </a:p>
            <a:p>
              <a:pPr marL="171450" marR="0" lvl="0" indent="-171450" algn="l" defTabSz="91440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600" kern="0" noProof="0" dirty="0">
                  <a:ln>
                    <a:noFill/>
                  </a:ln>
                  <a:solidFill>
                    <a:schemeClr val="bg1"/>
                  </a:solidFill>
                  <a:effectLst/>
                  <a:uLnTx/>
                  <a:uFillTx/>
                  <a:latin typeface="方正正纤黑简体" panose="02000000000000000000" pitchFamily="2" charset="-122"/>
                  <a:ea typeface="方正正纤黑简体" panose="02000000000000000000" pitchFamily="2" charset="-122"/>
                  <a:sym typeface="+mn-ea"/>
                </a:rPr>
                <a:t>2</a:t>
              </a:r>
              <a:r>
                <a:rPr lang="zh-CN" altLang="en-US" sz="1600" kern="0" noProof="0" dirty="0">
                  <a:ln>
                    <a:noFill/>
                  </a:ln>
                  <a:solidFill>
                    <a:schemeClr val="bg1"/>
                  </a:solidFill>
                  <a:effectLst/>
                  <a:uLnTx/>
                  <a:uFillTx/>
                  <a:latin typeface="方正正纤黑简体" panose="02000000000000000000" pitchFamily="2" charset="-122"/>
                  <a:ea typeface="方正正纤黑简体" panose="02000000000000000000" pitchFamily="2" charset="-122"/>
                  <a:sym typeface="+mn-ea"/>
                </a:rPr>
                <a:t>年电子创新比赛经验</a:t>
              </a:r>
              <a:endParaRPr kumimoji="0" lang="en-US" altLang="zh-CN" sz="1600" b="0" i="0" u="none" strike="noStrike" kern="0" cap="none" spc="0" normalizeH="0" baseline="0" noProof="0" dirty="0">
                <a:ln>
                  <a:noFill/>
                </a:ln>
                <a:solidFill>
                  <a:schemeClr val="bg1"/>
                </a:solidFill>
                <a:effectLst/>
                <a:uLnTx/>
                <a:uFillTx/>
                <a:latin typeface="方正正纤黑简体" panose="02000000000000000000" pitchFamily="2" charset="-122"/>
                <a:ea typeface="方正正纤黑简体" panose="02000000000000000000" pitchFamily="2" charset="-122"/>
              </a:endParaRPr>
            </a:p>
            <a:p>
              <a:pPr marL="171450" marR="0" lvl="0" indent="-171450" algn="l" defTabSz="914400" eaLnBrk="1" fontAlgn="auto" latinLnBrk="0" hangingPunct="1">
                <a:lnSpc>
                  <a:spcPct val="150000"/>
                </a:lnSpc>
                <a:spcBef>
                  <a:spcPts val="0"/>
                </a:spcBef>
                <a:spcAft>
                  <a:spcPts val="0"/>
                </a:spcAft>
                <a:buClrTx/>
                <a:buSzTx/>
                <a:buFont typeface="Wingdings" panose="05000000000000000000" pitchFamily="2" charset="2"/>
                <a:buChar char="u"/>
                <a:defRPr/>
              </a:pPr>
              <a:r>
                <a:rPr lang="en-US" altLang="zh-CN" sz="1600" kern="0" dirty="0">
                  <a:solidFill>
                    <a:schemeClr val="bg1"/>
                  </a:solidFill>
                  <a:latin typeface="方正正纤黑简体" panose="02000000000000000000" pitchFamily="2" charset="-122"/>
                  <a:ea typeface="方正正纤黑简体" panose="02000000000000000000" pitchFamily="2" charset="-122"/>
                  <a:sym typeface="+mn-ea"/>
                </a:rPr>
                <a:t>2</a:t>
              </a:r>
              <a:r>
                <a:rPr lang="zh-CN" altLang="en-US" sz="1600" kern="0" dirty="0">
                  <a:solidFill>
                    <a:schemeClr val="bg1"/>
                  </a:solidFill>
                  <a:latin typeface="方正正纤黑简体" panose="02000000000000000000" pitchFamily="2" charset="-122"/>
                  <a:ea typeface="方正正纤黑简体" panose="02000000000000000000" pitchFamily="2" charset="-122"/>
                  <a:sym typeface="+mn-ea"/>
                </a:rPr>
                <a:t>年电子类团队带队经验</a:t>
              </a:r>
              <a:endParaRPr lang="en-US" altLang="zh-CN" sz="1600" b="0" kern="0" dirty="0">
                <a:solidFill>
                  <a:schemeClr val="bg1"/>
                </a:solidFill>
                <a:latin typeface="方正正纤黑简体" panose="02000000000000000000" pitchFamily="2" charset="-122"/>
                <a:ea typeface="方正正纤黑简体" panose="02000000000000000000" pitchFamily="2" charset="-122"/>
              </a:endParaRPr>
            </a:p>
            <a:p>
              <a:pPr marL="171450" marR="0" lvl="0" indent="-171450" algn="l" defTabSz="91440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sz="1600" kern="0" noProof="0" dirty="0">
                  <a:ln>
                    <a:noFill/>
                  </a:ln>
                  <a:solidFill>
                    <a:schemeClr val="bg1"/>
                  </a:solidFill>
                  <a:effectLst/>
                  <a:uLnTx/>
                  <a:uFillTx/>
                  <a:latin typeface="方正正纤黑简体" panose="02000000000000000000" pitchFamily="2" charset="-122"/>
                  <a:ea typeface="方正正纤黑简体" panose="02000000000000000000" pitchFamily="2" charset="-122"/>
                  <a:sym typeface="+mn-ea"/>
                </a:rPr>
                <a:t>桂林电子科技大学星图工作室</a:t>
              </a:r>
              <a:r>
                <a:rPr lang="zh-CN" altLang="en-US" sz="1600" kern="0" dirty="0">
                  <a:solidFill>
                    <a:schemeClr val="bg1"/>
                  </a:solidFill>
                  <a:latin typeface="方正正纤黑简体" panose="02000000000000000000" pitchFamily="2" charset="-122"/>
                  <a:ea typeface="方正正纤黑简体" panose="02000000000000000000" pitchFamily="2" charset="-122"/>
                  <a:sym typeface="+mn-ea"/>
                </a:rPr>
                <a:t>负责</a:t>
              </a:r>
              <a:r>
                <a:rPr lang="zh-CN" altLang="en-US" sz="1600" kern="0" noProof="0" dirty="0">
                  <a:ln>
                    <a:noFill/>
                  </a:ln>
                  <a:solidFill>
                    <a:schemeClr val="bg1"/>
                  </a:solidFill>
                  <a:effectLst/>
                  <a:uLnTx/>
                  <a:uFillTx/>
                  <a:latin typeface="方正正纤黑简体" panose="02000000000000000000" pitchFamily="2" charset="-122"/>
                  <a:ea typeface="方正正纤黑简体" panose="02000000000000000000" pitchFamily="2" charset="-122"/>
                  <a:sym typeface="+mn-ea"/>
                </a:rPr>
                <a:t>人</a:t>
              </a:r>
              <a:endParaRPr lang="zh-CN" altLang="en-US" sz="1600" kern="0" noProof="0" dirty="0">
                <a:ln>
                  <a:noFill/>
                </a:ln>
                <a:solidFill>
                  <a:schemeClr val="bg1"/>
                </a:solidFill>
                <a:effectLst/>
                <a:uLnTx/>
                <a:uFillTx/>
                <a:latin typeface="方正正纤黑简体" panose="02000000000000000000" pitchFamily="2" charset="-122"/>
                <a:ea typeface="方正正纤黑简体" panose="02000000000000000000" pitchFamily="2" charset="-122"/>
                <a:cs typeface="+mn-ea"/>
                <a:sym typeface="+mn-ea"/>
              </a:endParaRPr>
            </a:p>
          </p:txBody>
        </p:sp>
      </p:grpSp>
      <p:grpSp>
        <p:nvGrpSpPr>
          <p:cNvPr id="6" name="组合 5"/>
          <p:cNvGrpSpPr/>
          <p:nvPr/>
        </p:nvGrpSpPr>
        <p:grpSpPr>
          <a:xfrm>
            <a:off x="3162530" y="3523768"/>
            <a:ext cx="769168" cy="769168"/>
            <a:chOff x="3162530" y="3523768"/>
            <a:chExt cx="769168" cy="769168"/>
          </a:xfrm>
        </p:grpSpPr>
        <p:sp>
          <p:nvSpPr>
            <p:cNvPr id="10" name="타원 6"/>
            <p:cNvSpPr/>
            <p:nvPr/>
          </p:nvSpPr>
          <p:spPr>
            <a:xfrm>
              <a:off x="3162530" y="3523768"/>
              <a:ext cx="769168" cy="769168"/>
            </a:xfrm>
            <a:prstGeom prst="ellipse">
              <a:avLst/>
            </a:prstGeom>
            <a:gradFill>
              <a:gsLst>
                <a:gs pos="0">
                  <a:srgbClr val="03D4A8">
                    <a:alpha val="60000"/>
                  </a:srgbClr>
                </a:gs>
                <a:gs pos="25000">
                  <a:srgbClr val="21D6E0">
                    <a:alpha val="60000"/>
                  </a:srgbClr>
                </a:gs>
                <a:gs pos="75000">
                  <a:srgbClr val="0087E6">
                    <a:alpha val="60000"/>
                  </a:srgbClr>
                </a:gs>
                <a:gs pos="100000">
                  <a:srgbClr val="005CBF">
                    <a:alpha val="60000"/>
                  </a:srgbClr>
                </a:gs>
              </a:gsLst>
              <a:lin ang="54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cs typeface="+mn-ea"/>
                <a:sym typeface="+mn-lt"/>
              </a:endParaRPr>
            </a:p>
          </p:txBody>
        </p:sp>
        <p:grpSp>
          <p:nvGrpSpPr>
            <p:cNvPr id="11" name="Group 35"/>
            <p:cNvGrpSpPr/>
            <p:nvPr/>
          </p:nvGrpSpPr>
          <p:grpSpPr>
            <a:xfrm>
              <a:off x="3353325" y="3687469"/>
              <a:ext cx="387578" cy="441766"/>
              <a:chOff x="4021138" y="1814513"/>
              <a:chExt cx="669925" cy="763588"/>
            </a:xfrm>
            <a:solidFill>
              <a:schemeClr val="bg1"/>
            </a:solidFill>
          </p:grpSpPr>
          <p:sp>
            <p:nvSpPr>
              <p:cNvPr id="12" name="Freeform 36"/>
              <p:cNvSpPr>
                <a:spLocks noEditPoints="1"/>
              </p:cNvSpPr>
              <p:nvPr/>
            </p:nvSpPr>
            <p:spPr bwMode="auto">
              <a:xfrm>
                <a:off x="4140200" y="1938338"/>
                <a:ext cx="431800" cy="639763"/>
              </a:xfrm>
              <a:custGeom>
                <a:avLst/>
                <a:gdLst>
                  <a:gd name="T0" fmla="*/ 96 w 272"/>
                  <a:gd name="T1" fmla="*/ 7 h 403"/>
                  <a:gd name="T2" fmla="*/ 40 w 272"/>
                  <a:gd name="T3" fmla="*/ 40 h 403"/>
                  <a:gd name="T4" fmla="*/ 5 w 272"/>
                  <a:gd name="T5" fmla="*/ 97 h 403"/>
                  <a:gd name="T6" fmla="*/ 1 w 272"/>
                  <a:gd name="T7" fmla="*/ 148 h 403"/>
                  <a:gd name="T8" fmla="*/ 29 w 272"/>
                  <a:gd name="T9" fmla="*/ 232 h 403"/>
                  <a:gd name="T10" fmla="*/ 55 w 272"/>
                  <a:gd name="T11" fmla="*/ 273 h 403"/>
                  <a:gd name="T12" fmla="*/ 63 w 272"/>
                  <a:gd name="T13" fmla="*/ 314 h 403"/>
                  <a:gd name="T14" fmla="*/ 55 w 272"/>
                  <a:gd name="T15" fmla="*/ 329 h 403"/>
                  <a:gd name="T16" fmla="*/ 55 w 272"/>
                  <a:gd name="T17" fmla="*/ 349 h 403"/>
                  <a:gd name="T18" fmla="*/ 55 w 272"/>
                  <a:gd name="T19" fmla="*/ 364 h 403"/>
                  <a:gd name="T20" fmla="*/ 61 w 272"/>
                  <a:gd name="T21" fmla="*/ 384 h 403"/>
                  <a:gd name="T22" fmla="*/ 80 w 272"/>
                  <a:gd name="T23" fmla="*/ 402 h 403"/>
                  <a:gd name="T24" fmla="*/ 189 w 272"/>
                  <a:gd name="T25" fmla="*/ 403 h 403"/>
                  <a:gd name="T26" fmla="*/ 206 w 272"/>
                  <a:gd name="T27" fmla="*/ 387 h 403"/>
                  <a:gd name="T28" fmla="*/ 217 w 272"/>
                  <a:gd name="T29" fmla="*/ 370 h 403"/>
                  <a:gd name="T30" fmla="*/ 217 w 272"/>
                  <a:gd name="T31" fmla="*/ 349 h 403"/>
                  <a:gd name="T32" fmla="*/ 217 w 272"/>
                  <a:gd name="T33" fmla="*/ 334 h 403"/>
                  <a:gd name="T34" fmla="*/ 212 w 272"/>
                  <a:gd name="T35" fmla="*/ 316 h 403"/>
                  <a:gd name="T36" fmla="*/ 214 w 272"/>
                  <a:gd name="T37" fmla="*/ 278 h 403"/>
                  <a:gd name="T38" fmla="*/ 236 w 272"/>
                  <a:gd name="T39" fmla="*/ 243 h 403"/>
                  <a:gd name="T40" fmla="*/ 269 w 272"/>
                  <a:gd name="T41" fmla="*/ 161 h 403"/>
                  <a:gd name="T42" fmla="*/ 270 w 272"/>
                  <a:gd name="T43" fmla="*/ 110 h 403"/>
                  <a:gd name="T44" fmla="*/ 241 w 272"/>
                  <a:gd name="T45" fmla="*/ 50 h 403"/>
                  <a:gd name="T46" fmla="*/ 189 w 272"/>
                  <a:gd name="T47" fmla="*/ 11 h 403"/>
                  <a:gd name="T48" fmla="*/ 136 w 272"/>
                  <a:gd name="T49" fmla="*/ 0 h 403"/>
                  <a:gd name="T50" fmla="*/ 201 w 272"/>
                  <a:gd name="T51" fmla="*/ 367 h 403"/>
                  <a:gd name="T52" fmla="*/ 202 w 272"/>
                  <a:gd name="T53" fmla="*/ 373 h 403"/>
                  <a:gd name="T54" fmla="*/ 192 w 272"/>
                  <a:gd name="T55" fmla="*/ 385 h 403"/>
                  <a:gd name="T56" fmla="*/ 87 w 272"/>
                  <a:gd name="T57" fmla="*/ 389 h 403"/>
                  <a:gd name="T58" fmla="*/ 79 w 272"/>
                  <a:gd name="T59" fmla="*/ 381 h 403"/>
                  <a:gd name="T60" fmla="*/ 69 w 272"/>
                  <a:gd name="T61" fmla="*/ 370 h 403"/>
                  <a:gd name="T62" fmla="*/ 71 w 272"/>
                  <a:gd name="T63" fmla="*/ 353 h 403"/>
                  <a:gd name="T64" fmla="*/ 70 w 272"/>
                  <a:gd name="T65" fmla="*/ 347 h 403"/>
                  <a:gd name="T66" fmla="*/ 70 w 272"/>
                  <a:gd name="T67" fmla="*/ 332 h 403"/>
                  <a:gd name="T68" fmla="*/ 72 w 272"/>
                  <a:gd name="T69" fmla="*/ 324 h 403"/>
                  <a:gd name="T70" fmla="*/ 203 w 272"/>
                  <a:gd name="T71" fmla="*/ 329 h 403"/>
                  <a:gd name="T72" fmla="*/ 203 w 272"/>
                  <a:gd name="T73" fmla="*/ 347 h 403"/>
                  <a:gd name="T74" fmla="*/ 92 w 272"/>
                  <a:gd name="T75" fmla="*/ 196 h 403"/>
                  <a:gd name="T76" fmla="*/ 148 w 272"/>
                  <a:gd name="T77" fmla="*/ 186 h 403"/>
                  <a:gd name="T78" fmla="*/ 109 w 272"/>
                  <a:gd name="T79" fmla="*/ 310 h 403"/>
                  <a:gd name="T80" fmla="*/ 197 w 272"/>
                  <a:gd name="T81" fmla="*/ 285 h 403"/>
                  <a:gd name="T82" fmla="*/ 185 w 272"/>
                  <a:gd name="T83" fmla="*/ 170 h 403"/>
                  <a:gd name="T84" fmla="*/ 148 w 272"/>
                  <a:gd name="T85" fmla="*/ 168 h 403"/>
                  <a:gd name="T86" fmla="*/ 92 w 272"/>
                  <a:gd name="T87" fmla="*/ 178 h 403"/>
                  <a:gd name="T88" fmla="*/ 77 w 272"/>
                  <a:gd name="T89" fmla="*/ 310 h 403"/>
                  <a:gd name="T90" fmla="*/ 68 w 272"/>
                  <a:gd name="T91" fmla="*/ 265 h 403"/>
                  <a:gd name="T92" fmla="*/ 41 w 272"/>
                  <a:gd name="T93" fmla="*/ 225 h 403"/>
                  <a:gd name="T94" fmla="*/ 15 w 272"/>
                  <a:gd name="T95" fmla="*/ 147 h 403"/>
                  <a:gd name="T96" fmla="*/ 19 w 272"/>
                  <a:gd name="T97" fmla="*/ 101 h 403"/>
                  <a:gd name="T98" fmla="*/ 49 w 272"/>
                  <a:gd name="T99" fmla="*/ 51 h 403"/>
                  <a:gd name="T100" fmla="*/ 99 w 272"/>
                  <a:gd name="T101" fmla="*/ 21 h 403"/>
                  <a:gd name="T102" fmla="*/ 149 w 272"/>
                  <a:gd name="T103" fmla="*/ 16 h 403"/>
                  <a:gd name="T104" fmla="*/ 204 w 272"/>
                  <a:gd name="T105" fmla="*/ 36 h 403"/>
                  <a:gd name="T106" fmla="*/ 244 w 272"/>
                  <a:gd name="T107" fmla="*/ 79 h 403"/>
                  <a:gd name="T108" fmla="*/ 258 w 272"/>
                  <a:gd name="T109" fmla="*/ 138 h 403"/>
                  <a:gd name="T110" fmla="*/ 245 w 272"/>
                  <a:gd name="T111" fmla="*/ 194 h 403"/>
                  <a:gd name="T112" fmla="*/ 208 w 272"/>
                  <a:gd name="T113" fmla="*/ 26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2" h="403">
                    <a:moveTo>
                      <a:pt x="136" y="0"/>
                    </a:moveTo>
                    <a:lnTo>
                      <a:pt x="136" y="0"/>
                    </a:lnTo>
                    <a:lnTo>
                      <a:pt x="122" y="2"/>
                    </a:lnTo>
                    <a:lnTo>
                      <a:pt x="109" y="4"/>
                    </a:lnTo>
                    <a:lnTo>
                      <a:pt x="96" y="7"/>
                    </a:lnTo>
                    <a:lnTo>
                      <a:pt x="83" y="11"/>
                    </a:lnTo>
                    <a:lnTo>
                      <a:pt x="71" y="18"/>
                    </a:lnTo>
                    <a:lnTo>
                      <a:pt x="59" y="24"/>
                    </a:lnTo>
                    <a:lnTo>
                      <a:pt x="49" y="32"/>
                    </a:lnTo>
                    <a:lnTo>
                      <a:pt x="40" y="40"/>
                    </a:lnTo>
                    <a:lnTo>
                      <a:pt x="31" y="50"/>
                    </a:lnTo>
                    <a:lnTo>
                      <a:pt x="22" y="61"/>
                    </a:lnTo>
                    <a:lnTo>
                      <a:pt x="16" y="73"/>
                    </a:lnTo>
                    <a:lnTo>
                      <a:pt x="11" y="85"/>
                    </a:lnTo>
                    <a:lnTo>
                      <a:pt x="5" y="97"/>
                    </a:lnTo>
                    <a:lnTo>
                      <a:pt x="2" y="110"/>
                    </a:lnTo>
                    <a:lnTo>
                      <a:pt x="0" y="124"/>
                    </a:lnTo>
                    <a:lnTo>
                      <a:pt x="0" y="138"/>
                    </a:lnTo>
                    <a:lnTo>
                      <a:pt x="0" y="138"/>
                    </a:lnTo>
                    <a:lnTo>
                      <a:pt x="1" y="148"/>
                    </a:lnTo>
                    <a:lnTo>
                      <a:pt x="3" y="161"/>
                    </a:lnTo>
                    <a:lnTo>
                      <a:pt x="6" y="178"/>
                    </a:lnTo>
                    <a:lnTo>
                      <a:pt x="13" y="198"/>
                    </a:lnTo>
                    <a:lnTo>
                      <a:pt x="22" y="220"/>
                    </a:lnTo>
                    <a:lnTo>
                      <a:pt x="29" y="232"/>
                    </a:lnTo>
                    <a:lnTo>
                      <a:pt x="35" y="243"/>
                    </a:lnTo>
                    <a:lnTo>
                      <a:pt x="44" y="255"/>
                    </a:lnTo>
                    <a:lnTo>
                      <a:pt x="53" y="268"/>
                    </a:lnTo>
                    <a:lnTo>
                      <a:pt x="53" y="268"/>
                    </a:lnTo>
                    <a:lnTo>
                      <a:pt x="55" y="273"/>
                    </a:lnTo>
                    <a:lnTo>
                      <a:pt x="58" y="277"/>
                    </a:lnTo>
                    <a:lnTo>
                      <a:pt x="60" y="289"/>
                    </a:lnTo>
                    <a:lnTo>
                      <a:pt x="62" y="301"/>
                    </a:lnTo>
                    <a:lnTo>
                      <a:pt x="63" y="314"/>
                    </a:lnTo>
                    <a:lnTo>
                      <a:pt x="63" y="314"/>
                    </a:lnTo>
                    <a:lnTo>
                      <a:pt x="59" y="316"/>
                    </a:lnTo>
                    <a:lnTo>
                      <a:pt x="57" y="319"/>
                    </a:lnTo>
                    <a:lnTo>
                      <a:pt x="55" y="323"/>
                    </a:lnTo>
                    <a:lnTo>
                      <a:pt x="55" y="329"/>
                    </a:lnTo>
                    <a:lnTo>
                      <a:pt x="55" y="329"/>
                    </a:lnTo>
                    <a:lnTo>
                      <a:pt x="55" y="334"/>
                    </a:lnTo>
                    <a:lnTo>
                      <a:pt x="58" y="339"/>
                    </a:lnTo>
                    <a:lnTo>
                      <a:pt x="58" y="339"/>
                    </a:lnTo>
                    <a:lnTo>
                      <a:pt x="55" y="344"/>
                    </a:lnTo>
                    <a:lnTo>
                      <a:pt x="55" y="349"/>
                    </a:lnTo>
                    <a:lnTo>
                      <a:pt x="55" y="349"/>
                    </a:lnTo>
                    <a:lnTo>
                      <a:pt x="55" y="355"/>
                    </a:lnTo>
                    <a:lnTo>
                      <a:pt x="58" y="360"/>
                    </a:lnTo>
                    <a:lnTo>
                      <a:pt x="58" y="360"/>
                    </a:lnTo>
                    <a:lnTo>
                      <a:pt x="55" y="364"/>
                    </a:lnTo>
                    <a:lnTo>
                      <a:pt x="55" y="370"/>
                    </a:lnTo>
                    <a:lnTo>
                      <a:pt x="55" y="370"/>
                    </a:lnTo>
                    <a:lnTo>
                      <a:pt x="55" y="375"/>
                    </a:lnTo>
                    <a:lnTo>
                      <a:pt x="57" y="381"/>
                    </a:lnTo>
                    <a:lnTo>
                      <a:pt x="61" y="384"/>
                    </a:lnTo>
                    <a:lnTo>
                      <a:pt x="66" y="387"/>
                    </a:lnTo>
                    <a:lnTo>
                      <a:pt x="66" y="387"/>
                    </a:lnTo>
                    <a:lnTo>
                      <a:pt x="68" y="394"/>
                    </a:lnTo>
                    <a:lnTo>
                      <a:pt x="73" y="399"/>
                    </a:lnTo>
                    <a:lnTo>
                      <a:pt x="80" y="402"/>
                    </a:lnTo>
                    <a:lnTo>
                      <a:pt x="83" y="403"/>
                    </a:lnTo>
                    <a:lnTo>
                      <a:pt x="87" y="403"/>
                    </a:lnTo>
                    <a:lnTo>
                      <a:pt x="185" y="403"/>
                    </a:lnTo>
                    <a:lnTo>
                      <a:pt x="185" y="403"/>
                    </a:lnTo>
                    <a:lnTo>
                      <a:pt x="189" y="403"/>
                    </a:lnTo>
                    <a:lnTo>
                      <a:pt x="192" y="402"/>
                    </a:lnTo>
                    <a:lnTo>
                      <a:pt x="198" y="399"/>
                    </a:lnTo>
                    <a:lnTo>
                      <a:pt x="204" y="394"/>
                    </a:lnTo>
                    <a:lnTo>
                      <a:pt x="206" y="387"/>
                    </a:lnTo>
                    <a:lnTo>
                      <a:pt x="206" y="387"/>
                    </a:lnTo>
                    <a:lnTo>
                      <a:pt x="210" y="384"/>
                    </a:lnTo>
                    <a:lnTo>
                      <a:pt x="215" y="381"/>
                    </a:lnTo>
                    <a:lnTo>
                      <a:pt x="217" y="375"/>
                    </a:lnTo>
                    <a:lnTo>
                      <a:pt x="217" y="370"/>
                    </a:lnTo>
                    <a:lnTo>
                      <a:pt x="217" y="370"/>
                    </a:lnTo>
                    <a:lnTo>
                      <a:pt x="217" y="364"/>
                    </a:lnTo>
                    <a:lnTo>
                      <a:pt x="214" y="360"/>
                    </a:lnTo>
                    <a:lnTo>
                      <a:pt x="214" y="360"/>
                    </a:lnTo>
                    <a:lnTo>
                      <a:pt x="217" y="355"/>
                    </a:lnTo>
                    <a:lnTo>
                      <a:pt x="217" y="349"/>
                    </a:lnTo>
                    <a:lnTo>
                      <a:pt x="217" y="349"/>
                    </a:lnTo>
                    <a:lnTo>
                      <a:pt x="217" y="344"/>
                    </a:lnTo>
                    <a:lnTo>
                      <a:pt x="214" y="339"/>
                    </a:lnTo>
                    <a:lnTo>
                      <a:pt x="214" y="339"/>
                    </a:lnTo>
                    <a:lnTo>
                      <a:pt x="217" y="334"/>
                    </a:lnTo>
                    <a:lnTo>
                      <a:pt x="217" y="329"/>
                    </a:lnTo>
                    <a:lnTo>
                      <a:pt x="217" y="329"/>
                    </a:lnTo>
                    <a:lnTo>
                      <a:pt x="217" y="323"/>
                    </a:lnTo>
                    <a:lnTo>
                      <a:pt x="215" y="319"/>
                    </a:lnTo>
                    <a:lnTo>
                      <a:pt x="212" y="316"/>
                    </a:lnTo>
                    <a:lnTo>
                      <a:pt x="208" y="313"/>
                    </a:lnTo>
                    <a:lnTo>
                      <a:pt x="208" y="313"/>
                    </a:lnTo>
                    <a:lnTo>
                      <a:pt x="209" y="303"/>
                    </a:lnTo>
                    <a:lnTo>
                      <a:pt x="210" y="290"/>
                    </a:lnTo>
                    <a:lnTo>
                      <a:pt x="214" y="278"/>
                    </a:lnTo>
                    <a:lnTo>
                      <a:pt x="216" y="273"/>
                    </a:lnTo>
                    <a:lnTo>
                      <a:pt x="219" y="268"/>
                    </a:lnTo>
                    <a:lnTo>
                      <a:pt x="219" y="268"/>
                    </a:lnTo>
                    <a:lnTo>
                      <a:pt x="228" y="255"/>
                    </a:lnTo>
                    <a:lnTo>
                      <a:pt x="236" y="243"/>
                    </a:lnTo>
                    <a:lnTo>
                      <a:pt x="243" y="232"/>
                    </a:lnTo>
                    <a:lnTo>
                      <a:pt x="249" y="220"/>
                    </a:lnTo>
                    <a:lnTo>
                      <a:pt x="259" y="198"/>
                    </a:lnTo>
                    <a:lnTo>
                      <a:pt x="265" y="178"/>
                    </a:lnTo>
                    <a:lnTo>
                      <a:pt x="269" y="161"/>
                    </a:lnTo>
                    <a:lnTo>
                      <a:pt x="271" y="148"/>
                    </a:lnTo>
                    <a:lnTo>
                      <a:pt x="272" y="138"/>
                    </a:lnTo>
                    <a:lnTo>
                      <a:pt x="272" y="138"/>
                    </a:lnTo>
                    <a:lnTo>
                      <a:pt x="272" y="124"/>
                    </a:lnTo>
                    <a:lnTo>
                      <a:pt x="270" y="110"/>
                    </a:lnTo>
                    <a:lnTo>
                      <a:pt x="266" y="97"/>
                    </a:lnTo>
                    <a:lnTo>
                      <a:pt x="261" y="85"/>
                    </a:lnTo>
                    <a:lnTo>
                      <a:pt x="256" y="73"/>
                    </a:lnTo>
                    <a:lnTo>
                      <a:pt x="249" y="61"/>
                    </a:lnTo>
                    <a:lnTo>
                      <a:pt x="241" y="50"/>
                    </a:lnTo>
                    <a:lnTo>
                      <a:pt x="232" y="40"/>
                    </a:lnTo>
                    <a:lnTo>
                      <a:pt x="222" y="32"/>
                    </a:lnTo>
                    <a:lnTo>
                      <a:pt x="212" y="24"/>
                    </a:lnTo>
                    <a:lnTo>
                      <a:pt x="201" y="18"/>
                    </a:lnTo>
                    <a:lnTo>
                      <a:pt x="189" y="11"/>
                    </a:lnTo>
                    <a:lnTo>
                      <a:pt x="177" y="7"/>
                    </a:lnTo>
                    <a:lnTo>
                      <a:pt x="163" y="4"/>
                    </a:lnTo>
                    <a:lnTo>
                      <a:pt x="150" y="2"/>
                    </a:lnTo>
                    <a:lnTo>
                      <a:pt x="136" y="0"/>
                    </a:lnTo>
                    <a:lnTo>
                      <a:pt x="136" y="0"/>
                    </a:lnTo>
                    <a:close/>
                    <a:moveTo>
                      <a:pt x="203" y="349"/>
                    </a:moveTo>
                    <a:lnTo>
                      <a:pt x="203" y="349"/>
                    </a:lnTo>
                    <a:lnTo>
                      <a:pt x="203" y="351"/>
                    </a:lnTo>
                    <a:lnTo>
                      <a:pt x="201" y="353"/>
                    </a:lnTo>
                    <a:lnTo>
                      <a:pt x="201" y="367"/>
                    </a:lnTo>
                    <a:lnTo>
                      <a:pt x="201" y="367"/>
                    </a:lnTo>
                    <a:lnTo>
                      <a:pt x="203" y="368"/>
                    </a:lnTo>
                    <a:lnTo>
                      <a:pt x="203" y="370"/>
                    </a:lnTo>
                    <a:lnTo>
                      <a:pt x="203" y="370"/>
                    </a:lnTo>
                    <a:lnTo>
                      <a:pt x="202" y="373"/>
                    </a:lnTo>
                    <a:lnTo>
                      <a:pt x="200" y="374"/>
                    </a:lnTo>
                    <a:lnTo>
                      <a:pt x="193" y="381"/>
                    </a:lnTo>
                    <a:lnTo>
                      <a:pt x="193" y="382"/>
                    </a:lnTo>
                    <a:lnTo>
                      <a:pt x="193" y="382"/>
                    </a:lnTo>
                    <a:lnTo>
                      <a:pt x="192" y="385"/>
                    </a:lnTo>
                    <a:lnTo>
                      <a:pt x="191" y="387"/>
                    </a:lnTo>
                    <a:lnTo>
                      <a:pt x="188" y="389"/>
                    </a:lnTo>
                    <a:lnTo>
                      <a:pt x="185" y="389"/>
                    </a:lnTo>
                    <a:lnTo>
                      <a:pt x="87" y="389"/>
                    </a:lnTo>
                    <a:lnTo>
                      <a:pt x="87" y="389"/>
                    </a:lnTo>
                    <a:lnTo>
                      <a:pt x="84" y="389"/>
                    </a:lnTo>
                    <a:lnTo>
                      <a:pt x="82" y="387"/>
                    </a:lnTo>
                    <a:lnTo>
                      <a:pt x="80" y="385"/>
                    </a:lnTo>
                    <a:lnTo>
                      <a:pt x="79" y="382"/>
                    </a:lnTo>
                    <a:lnTo>
                      <a:pt x="79" y="381"/>
                    </a:lnTo>
                    <a:lnTo>
                      <a:pt x="72" y="374"/>
                    </a:lnTo>
                    <a:lnTo>
                      <a:pt x="72" y="374"/>
                    </a:lnTo>
                    <a:lnTo>
                      <a:pt x="70" y="373"/>
                    </a:lnTo>
                    <a:lnTo>
                      <a:pt x="69" y="370"/>
                    </a:lnTo>
                    <a:lnTo>
                      <a:pt x="69" y="370"/>
                    </a:lnTo>
                    <a:lnTo>
                      <a:pt x="69" y="369"/>
                    </a:lnTo>
                    <a:lnTo>
                      <a:pt x="71" y="367"/>
                    </a:lnTo>
                    <a:lnTo>
                      <a:pt x="176" y="367"/>
                    </a:lnTo>
                    <a:lnTo>
                      <a:pt x="176" y="353"/>
                    </a:lnTo>
                    <a:lnTo>
                      <a:pt x="71" y="353"/>
                    </a:lnTo>
                    <a:lnTo>
                      <a:pt x="71" y="353"/>
                    </a:lnTo>
                    <a:lnTo>
                      <a:pt x="69" y="351"/>
                    </a:lnTo>
                    <a:lnTo>
                      <a:pt x="69" y="349"/>
                    </a:lnTo>
                    <a:lnTo>
                      <a:pt x="69" y="349"/>
                    </a:lnTo>
                    <a:lnTo>
                      <a:pt x="70" y="347"/>
                    </a:lnTo>
                    <a:lnTo>
                      <a:pt x="71" y="346"/>
                    </a:lnTo>
                    <a:lnTo>
                      <a:pt x="176" y="346"/>
                    </a:lnTo>
                    <a:lnTo>
                      <a:pt x="176" y="332"/>
                    </a:lnTo>
                    <a:lnTo>
                      <a:pt x="70" y="332"/>
                    </a:lnTo>
                    <a:lnTo>
                      <a:pt x="70" y="332"/>
                    </a:lnTo>
                    <a:lnTo>
                      <a:pt x="69" y="330"/>
                    </a:lnTo>
                    <a:lnTo>
                      <a:pt x="69" y="329"/>
                    </a:lnTo>
                    <a:lnTo>
                      <a:pt x="69" y="329"/>
                    </a:lnTo>
                    <a:lnTo>
                      <a:pt x="70" y="326"/>
                    </a:lnTo>
                    <a:lnTo>
                      <a:pt x="72" y="324"/>
                    </a:lnTo>
                    <a:lnTo>
                      <a:pt x="200" y="324"/>
                    </a:lnTo>
                    <a:lnTo>
                      <a:pt x="200" y="324"/>
                    </a:lnTo>
                    <a:lnTo>
                      <a:pt x="202" y="326"/>
                    </a:lnTo>
                    <a:lnTo>
                      <a:pt x="203" y="329"/>
                    </a:lnTo>
                    <a:lnTo>
                      <a:pt x="203" y="329"/>
                    </a:lnTo>
                    <a:lnTo>
                      <a:pt x="203" y="331"/>
                    </a:lnTo>
                    <a:lnTo>
                      <a:pt x="201" y="332"/>
                    </a:lnTo>
                    <a:lnTo>
                      <a:pt x="201" y="346"/>
                    </a:lnTo>
                    <a:lnTo>
                      <a:pt x="201" y="346"/>
                    </a:lnTo>
                    <a:lnTo>
                      <a:pt x="203" y="347"/>
                    </a:lnTo>
                    <a:lnTo>
                      <a:pt x="203" y="349"/>
                    </a:lnTo>
                    <a:lnTo>
                      <a:pt x="203" y="349"/>
                    </a:lnTo>
                    <a:close/>
                    <a:moveTo>
                      <a:pt x="109" y="310"/>
                    </a:moveTo>
                    <a:lnTo>
                      <a:pt x="90" y="195"/>
                    </a:lnTo>
                    <a:lnTo>
                      <a:pt x="92" y="196"/>
                    </a:lnTo>
                    <a:lnTo>
                      <a:pt x="103" y="186"/>
                    </a:lnTo>
                    <a:lnTo>
                      <a:pt x="114" y="196"/>
                    </a:lnTo>
                    <a:lnTo>
                      <a:pt x="125" y="186"/>
                    </a:lnTo>
                    <a:lnTo>
                      <a:pt x="137" y="196"/>
                    </a:lnTo>
                    <a:lnTo>
                      <a:pt x="148" y="186"/>
                    </a:lnTo>
                    <a:lnTo>
                      <a:pt x="158" y="196"/>
                    </a:lnTo>
                    <a:lnTo>
                      <a:pt x="170" y="186"/>
                    </a:lnTo>
                    <a:lnTo>
                      <a:pt x="181" y="196"/>
                    </a:lnTo>
                    <a:lnTo>
                      <a:pt x="163" y="310"/>
                    </a:lnTo>
                    <a:lnTo>
                      <a:pt x="109" y="310"/>
                    </a:lnTo>
                    <a:close/>
                    <a:moveTo>
                      <a:pt x="208" y="260"/>
                    </a:moveTo>
                    <a:lnTo>
                      <a:pt x="208" y="260"/>
                    </a:lnTo>
                    <a:lnTo>
                      <a:pt x="204" y="265"/>
                    </a:lnTo>
                    <a:lnTo>
                      <a:pt x="202" y="272"/>
                    </a:lnTo>
                    <a:lnTo>
                      <a:pt x="197" y="285"/>
                    </a:lnTo>
                    <a:lnTo>
                      <a:pt x="195" y="299"/>
                    </a:lnTo>
                    <a:lnTo>
                      <a:pt x="194" y="310"/>
                    </a:lnTo>
                    <a:lnTo>
                      <a:pt x="177" y="310"/>
                    </a:lnTo>
                    <a:lnTo>
                      <a:pt x="200" y="172"/>
                    </a:lnTo>
                    <a:lnTo>
                      <a:pt x="185" y="170"/>
                    </a:lnTo>
                    <a:lnTo>
                      <a:pt x="184" y="174"/>
                    </a:lnTo>
                    <a:lnTo>
                      <a:pt x="181" y="178"/>
                    </a:lnTo>
                    <a:lnTo>
                      <a:pt x="170" y="168"/>
                    </a:lnTo>
                    <a:lnTo>
                      <a:pt x="158" y="178"/>
                    </a:lnTo>
                    <a:lnTo>
                      <a:pt x="148" y="168"/>
                    </a:lnTo>
                    <a:lnTo>
                      <a:pt x="137" y="178"/>
                    </a:lnTo>
                    <a:lnTo>
                      <a:pt x="125" y="168"/>
                    </a:lnTo>
                    <a:lnTo>
                      <a:pt x="114" y="178"/>
                    </a:lnTo>
                    <a:lnTo>
                      <a:pt x="103" y="168"/>
                    </a:lnTo>
                    <a:lnTo>
                      <a:pt x="92" y="178"/>
                    </a:lnTo>
                    <a:lnTo>
                      <a:pt x="86" y="173"/>
                    </a:lnTo>
                    <a:lnTo>
                      <a:pt x="86" y="170"/>
                    </a:lnTo>
                    <a:lnTo>
                      <a:pt x="72" y="172"/>
                    </a:lnTo>
                    <a:lnTo>
                      <a:pt x="95" y="310"/>
                    </a:lnTo>
                    <a:lnTo>
                      <a:pt x="77" y="310"/>
                    </a:lnTo>
                    <a:lnTo>
                      <a:pt x="77" y="310"/>
                    </a:lnTo>
                    <a:lnTo>
                      <a:pt x="76" y="299"/>
                    </a:lnTo>
                    <a:lnTo>
                      <a:pt x="74" y="285"/>
                    </a:lnTo>
                    <a:lnTo>
                      <a:pt x="71" y="272"/>
                    </a:lnTo>
                    <a:lnTo>
                      <a:pt x="68" y="265"/>
                    </a:lnTo>
                    <a:lnTo>
                      <a:pt x="63" y="260"/>
                    </a:lnTo>
                    <a:lnTo>
                      <a:pt x="63" y="260"/>
                    </a:lnTo>
                    <a:lnTo>
                      <a:pt x="55" y="248"/>
                    </a:lnTo>
                    <a:lnTo>
                      <a:pt x="47" y="236"/>
                    </a:lnTo>
                    <a:lnTo>
                      <a:pt x="41" y="225"/>
                    </a:lnTo>
                    <a:lnTo>
                      <a:pt x="35" y="214"/>
                    </a:lnTo>
                    <a:lnTo>
                      <a:pt x="27" y="194"/>
                    </a:lnTo>
                    <a:lnTo>
                      <a:pt x="20" y="175"/>
                    </a:lnTo>
                    <a:lnTo>
                      <a:pt x="17" y="159"/>
                    </a:lnTo>
                    <a:lnTo>
                      <a:pt x="15" y="147"/>
                    </a:lnTo>
                    <a:lnTo>
                      <a:pt x="14" y="138"/>
                    </a:lnTo>
                    <a:lnTo>
                      <a:pt x="14" y="138"/>
                    </a:lnTo>
                    <a:lnTo>
                      <a:pt x="14" y="125"/>
                    </a:lnTo>
                    <a:lnTo>
                      <a:pt x="16" y="113"/>
                    </a:lnTo>
                    <a:lnTo>
                      <a:pt x="19" y="101"/>
                    </a:lnTo>
                    <a:lnTo>
                      <a:pt x="23" y="90"/>
                    </a:lnTo>
                    <a:lnTo>
                      <a:pt x="29" y="79"/>
                    </a:lnTo>
                    <a:lnTo>
                      <a:pt x="34" y="69"/>
                    </a:lnTo>
                    <a:lnTo>
                      <a:pt x="42" y="60"/>
                    </a:lnTo>
                    <a:lnTo>
                      <a:pt x="49" y="51"/>
                    </a:lnTo>
                    <a:lnTo>
                      <a:pt x="58" y="43"/>
                    </a:lnTo>
                    <a:lnTo>
                      <a:pt x="68" y="36"/>
                    </a:lnTo>
                    <a:lnTo>
                      <a:pt x="77" y="30"/>
                    </a:lnTo>
                    <a:lnTo>
                      <a:pt x="88" y="24"/>
                    </a:lnTo>
                    <a:lnTo>
                      <a:pt x="99" y="21"/>
                    </a:lnTo>
                    <a:lnTo>
                      <a:pt x="111" y="18"/>
                    </a:lnTo>
                    <a:lnTo>
                      <a:pt x="123" y="16"/>
                    </a:lnTo>
                    <a:lnTo>
                      <a:pt x="136" y="16"/>
                    </a:lnTo>
                    <a:lnTo>
                      <a:pt x="136" y="16"/>
                    </a:lnTo>
                    <a:lnTo>
                      <a:pt x="149" y="16"/>
                    </a:lnTo>
                    <a:lnTo>
                      <a:pt x="161" y="18"/>
                    </a:lnTo>
                    <a:lnTo>
                      <a:pt x="173" y="21"/>
                    </a:lnTo>
                    <a:lnTo>
                      <a:pt x="183" y="24"/>
                    </a:lnTo>
                    <a:lnTo>
                      <a:pt x="194" y="30"/>
                    </a:lnTo>
                    <a:lnTo>
                      <a:pt x="204" y="36"/>
                    </a:lnTo>
                    <a:lnTo>
                      <a:pt x="214" y="43"/>
                    </a:lnTo>
                    <a:lnTo>
                      <a:pt x="222" y="51"/>
                    </a:lnTo>
                    <a:lnTo>
                      <a:pt x="230" y="60"/>
                    </a:lnTo>
                    <a:lnTo>
                      <a:pt x="237" y="69"/>
                    </a:lnTo>
                    <a:lnTo>
                      <a:pt x="244" y="79"/>
                    </a:lnTo>
                    <a:lnTo>
                      <a:pt x="248" y="90"/>
                    </a:lnTo>
                    <a:lnTo>
                      <a:pt x="252" y="101"/>
                    </a:lnTo>
                    <a:lnTo>
                      <a:pt x="256" y="113"/>
                    </a:lnTo>
                    <a:lnTo>
                      <a:pt x="258" y="125"/>
                    </a:lnTo>
                    <a:lnTo>
                      <a:pt x="258" y="138"/>
                    </a:lnTo>
                    <a:lnTo>
                      <a:pt x="258" y="138"/>
                    </a:lnTo>
                    <a:lnTo>
                      <a:pt x="257" y="147"/>
                    </a:lnTo>
                    <a:lnTo>
                      <a:pt x="255" y="159"/>
                    </a:lnTo>
                    <a:lnTo>
                      <a:pt x="251" y="175"/>
                    </a:lnTo>
                    <a:lnTo>
                      <a:pt x="245" y="194"/>
                    </a:lnTo>
                    <a:lnTo>
                      <a:pt x="236" y="214"/>
                    </a:lnTo>
                    <a:lnTo>
                      <a:pt x="231" y="225"/>
                    </a:lnTo>
                    <a:lnTo>
                      <a:pt x="224" y="236"/>
                    </a:lnTo>
                    <a:lnTo>
                      <a:pt x="217" y="248"/>
                    </a:lnTo>
                    <a:lnTo>
                      <a:pt x="208" y="260"/>
                    </a:lnTo>
                    <a:lnTo>
                      <a:pt x="208"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13" name="Rectangle 37"/>
              <p:cNvSpPr>
                <a:spLocks noChangeArrowheads="1"/>
              </p:cNvSpPr>
              <p:nvPr/>
            </p:nvSpPr>
            <p:spPr bwMode="auto">
              <a:xfrm>
                <a:off x="4338638" y="1814513"/>
                <a:ext cx="23813" cy="68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14" name="Freeform 38"/>
              <p:cNvSpPr/>
              <p:nvPr/>
            </p:nvSpPr>
            <p:spPr bwMode="auto">
              <a:xfrm>
                <a:off x="4173538" y="1855788"/>
                <a:ext cx="55563" cy="71438"/>
              </a:xfrm>
              <a:custGeom>
                <a:avLst/>
                <a:gdLst>
                  <a:gd name="T0" fmla="*/ 35 w 35"/>
                  <a:gd name="T1" fmla="*/ 37 h 45"/>
                  <a:gd name="T2" fmla="*/ 12 w 35"/>
                  <a:gd name="T3" fmla="*/ 0 h 45"/>
                  <a:gd name="T4" fmla="*/ 0 w 35"/>
                  <a:gd name="T5" fmla="*/ 7 h 45"/>
                  <a:gd name="T6" fmla="*/ 22 w 35"/>
                  <a:gd name="T7" fmla="*/ 45 h 45"/>
                  <a:gd name="T8" fmla="*/ 35 w 35"/>
                  <a:gd name="T9" fmla="*/ 37 h 45"/>
                </a:gdLst>
                <a:ahLst/>
                <a:cxnLst>
                  <a:cxn ang="0">
                    <a:pos x="T0" y="T1"/>
                  </a:cxn>
                  <a:cxn ang="0">
                    <a:pos x="T2" y="T3"/>
                  </a:cxn>
                  <a:cxn ang="0">
                    <a:pos x="T4" y="T5"/>
                  </a:cxn>
                  <a:cxn ang="0">
                    <a:pos x="T6" y="T7"/>
                  </a:cxn>
                  <a:cxn ang="0">
                    <a:pos x="T8" y="T9"/>
                  </a:cxn>
                </a:cxnLst>
                <a:rect l="0" t="0" r="r" b="b"/>
                <a:pathLst>
                  <a:path w="35" h="45">
                    <a:moveTo>
                      <a:pt x="35" y="37"/>
                    </a:moveTo>
                    <a:lnTo>
                      <a:pt x="12" y="0"/>
                    </a:lnTo>
                    <a:lnTo>
                      <a:pt x="0" y="7"/>
                    </a:lnTo>
                    <a:lnTo>
                      <a:pt x="22" y="45"/>
                    </a:lnTo>
                    <a:lnTo>
                      <a:pt x="35"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15" name="Freeform 39"/>
              <p:cNvSpPr/>
              <p:nvPr/>
            </p:nvSpPr>
            <p:spPr bwMode="auto">
              <a:xfrm>
                <a:off x="4057650" y="1976438"/>
                <a:ext cx="69850" cy="53975"/>
              </a:xfrm>
              <a:custGeom>
                <a:avLst/>
                <a:gdLst>
                  <a:gd name="T0" fmla="*/ 44 w 44"/>
                  <a:gd name="T1" fmla="*/ 22 h 34"/>
                  <a:gd name="T2" fmla="*/ 7 w 44"/>
                  <a:gd name="T3" fmla="*/ 0 h 34"/>
                  <a:gd name="T4" fmla="*/ 0 w 44"/>
                  <a:gd name="T5" fmla="*/ 12 h 34"/>
                  <a:gd name="T6" fmla="*/ 38 w 44"/>
                  <a:gd name="T7" fmla="*/ 34 h 34"/>
                  <a:gd name="T8" fmla="*/ 44 w 44"/>
                  <a:gd name="T9" fmla="*/ 22 h 34"/>
                </a:gdLst>
                <a:ahLst/>
                <a:cxnLst>
                  <a:cxn ang="0">
                    <a:pos x="T0" y="T1"/>
                  </a:cxn>
                  <a:cxn ang="0">
                    <a:pos x="T2" y="T3"/>
                  </a:cxn>
                  <a:cxn ang="0">
                    <a:pos x="T4" y="T5"/>
                  </a:cxn>
                  <a:cxn ang="0">
                    <a:pos x="T6" y="T7"/>
                  </a:cxn>
                  <a:cxn ang="0">
                    <a:pos x="T8" y="T9"/>
                  </a:cxn>
                </a:cxnLst>
                <a:rect l="0" t="0" r="r" b="b"/>
                <a:pathLst>
                  <a:path w="44" h="34">
                    <a:moveTo>
                      <a:pt x="44" y="22"/>
                    </a:moveTo>
                    <a:lnTo>
                      <a:pt x="7" y="0"/>
                    </a:lnTo>
                    <a:lnTo>
                      <a:pt x="0" y="12"/>
                    </a:lnTo>
                    <a:lnTo>
                      <a:pt x="38" y="34"/>
                    </a:lnTo>
                    <a:lnTo>
                      <a:pt x="44"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16" name="Rectangle 40"/>
              <p:cNvSpPr>
                <a:spLocks noChangeArrowheads="1"/>
              </p:cNvSpPr>
              <p:nvPr/>
            </p:nvSpPr>
            <p:spPr bwMode="auto">
              <a:xfrm>
                <a:off x="4021138" y="2143125"/>
                <a:ext cx="6826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17" name="Rectangle 41"/>
              <p:cNvSpPr>
                <a:spLocks noChangeArrowheads="1"/>
              </p:cNvSpPr>
              <p:nvPr/>
            </p:nvSpPr>
            <p:spPr bwMode="auto">
              <a:xfrm>
                <a:off x="4621213" y="2133600"/>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18" name="Freeform 42"/>
              <p:cNvSpPr/>
              <p:nvPr/>
            </p:nvSpPr>
            <p:spPr bwMode="auto">
              <a:xfrm>
                <a:off x="4578350" y="1966913"/>
                <a:ext cx="69850" cy="53975"/>
              </a:xfrm>
              <a:custGeom>
                <a:avLst/>
                <a:gdLst>
                  <a:gd name="T0" fmla="*/ 44 w 44"/>
                  <a:gd name="T1" fmla="*/ 13 h 34"/>
                  <a:gd name="T2" fmla="*/ 38 w 44"/>
                  <a:gd name="T3" fmla="*/ 0 h 34"/>
                  <a:gd name="T4" fmla="*/ 0 w 44"/>
                  <a:gd name="T5" fmla="*/ 22 h 34"/>
                  <a:gd name="T6" fmla="*/ 7 w 44"/>
                  <a:gd name="T7" fmla="*/ 34 h 34"/>
                  <a:gd name="T8" fmla="*/ 44 w 44"/>
                  <a:gd name="T9" fmla="*/ 13 h 34"/>
                </a:gdLst>
                <a:ahLst/>
                <a:cxnLst>
                  <a:cxn ang="0">
                    <a:pos x="T0" y="T1"/>
                  </a:cxn>
                  <a:cxn ang="0">
                    <a:pos x="T2" y="T3"/>
                  </a:cxn>
                  <a:cxn ang="0">
                    <a:pos x="T4" y="T5"/>
                  </a:cxn>
                  <a:cxn ang="0">
                    <a:pos x="T6" y="T7"/>
                  </a:cxn>
                  <a:cxn ang="0">
                    <a:pos x="T8" y="T9"/>
                  </a:cxn>
                </a:cxnLst>
                <a:rect l="0" t="0" r="r" b="b"/>
                <a:pathLst>
                  <a:path w="44" h="34">
                    <a:moveTo>
                      <a:pt x="44" y="13"/>
                    </a:moveTo>
                    <a:lnTo>
                      <a:pt x="38" y="0"/>
                    </a:lnTo>
                    <a:lnTo>
                      <a:pt x="0" y="22"/>
                    </a:lnTo>
                    <a:lnTo>
                      <a:pt x="7" y="34"/>
                    </a:lnTo>
                    <a:lnTo>
                      <a:pt x="44"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19" name="Freeform 43"/>
              <p:cNvSpPr/>
              <p:nvPr/>
            </p:nvSpPr>
            <p:spPr bwMode="auto">
              <a:xfrm>
                <a:off x="4473575" y="1849438"/>
                <a:ext cx="55563" cy="73025"/>
              </a:xfrm>
              <a:custGeom>
                <a:avLst/>
                <a:gdLst>
                  <a:gd name="T0" fmla="*/ 35 w 35"/>
                  <a:gd name="T1" fmla="*/ 8 h 46"/>
                  <a:gd name="T2" fmla="*/ 23 w 35"/>
                  <a:gd name="T3" fmla="*/ 0 h 46"/>
                  <a:gd name="T4" fmla="*/ 0 w 35"/>
                  <a:gd name="T5" fmla="*/ 38 h 46"/>
                  <a:gd name="T6" fmla="*/ 13 w 35"/>
                  <a:gd name="T7" fmla="*/ 46 h 46"/>
                  <a:gd name="T8" fmla="*/ 35 w 35"/>
                  <a:gd name="T9" fmla="*/ 8 h 46"/>
                </a:gdLst>
                <a:ahLst/>
                <a:cxnLst>
                  <a:cxn ang="0">
                    <a:pos x="T0" y="T1"/>
                  </a:cxn>
                  <a:cxn ang="0">
                    <a:pos x="T2" y="T3"/>
                  </a:cxn>
                  <a:cxn ang="0">
                    <a:pos x="T4" y="T5"/>
                  </a:cxn>
                  <a:cxn ang="0">
                    <a:pos x="T6" y="T7"/>
                  </a:cxn>
                  <a:cxn ang="0">
                    <a:pos x="T8" y="T9"/>
                  </a:cxn>
                </a:cxnLst>
                <a:rect l="0" t="0" r="r" b="b"/>
                <a:pathLst>
                  <a:path w="35" h="46">
                    <a:moveTo>
                      <a:pt x="35" y="8"/>
                    </a:moveTo>
                    <a:lnTo>
                      <a:pt x="23" y="0"/>
                    </a:lnTo>
                    <a:lnTo>
                      <a:pt x="0" y="38"/>
                    </a:lnTo>
                    <a:lnTo>
                      <a:pt x="13" y="46"/>
                    </a:lnTo>
                    <a:lnTo>
                      <a:pt x="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20" name="Freeform 44"/>
              <p:cNvSpPr/>
              <p:nvPr/>
            </p:nvSpPr>
            <p:spPr bwMode="auto">
              <a:xfrm>
                <a:off x="4579938" y="2271713"/>
                <a:ext cx="73025" cy="52388"/>
              </a:xfrm>
              <a:custGeom>
                <a:avLst/>
                <a:gdLst>
                  <a:gd name="T0" fmla="*/ 0 w 46"/>
                  <a:gd name="T1" fmla="*/ 12 h 33"/>
                  <a:gd name="T2" fmla="*/ 38 w 46"/>
                  <a:gd name="T3" fmla="*/ 33 h 33"/>
                  <a:gd name="T4" fmla="*/ 46 w 46"/>
                  <a:gd name="T5" fmla="*/ 22 h 33"/>
                  <a:gd name="T6" fmla="*/ 8 w 46"/>
                  <a:gd name="T7" fmla="*/ 0 h 33"/>
                  <a:gd name="T8" fmla="*/ 0 w 46"/>
                  <a:gd name="T9" fmla="*/ 12 h 33"/>
                </a:gdLst>
                <a:ahLst/>
                <a:cxnLst>
                  <a:cxn ang="0">
                    <a:pos x="T0" y="T1"/>
                  </a:cxn>
                  <a:cxn ang="0">
                    <a:pos x="T2" y="T3"/>
                  </a:cxn>
                  <a:cxn ang="0">
                    <a:pos x="T4" y="T5"/>
                  </a:cxn>
                  <a:cxn ang="0">
                    <a:pos x="T6" y="T7"/>
                  </a:cxn>
                  <a:cxn ang="0">
                    <a:pos x="T8" y="T9"/>
                  </a:cxn>
                </a:cxnLst>
                <a:rect l="0" t="0" r="r" b="b"/>
                <a:pathLst>
                  <a:path w="46" h="33">
                    <a:moveTo>
                      <a:pt x="0" y="12"/>
                    </a:moveTo>
                    <a:lnTo>
                      <a:pt x="38" y="33"/>
                    </a:lnTo>
                    <a:lnTo>
                      <a:pt x="46" y="22"/>
                    </a:lnTo>
                    <a:lnTo>
                      <a:pt x="8" y="0"/>
                    </a:lnTo>
                    <a:lnTo>
                      <a:pt x="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21" name="Freeform 45"/>
              <p:cNvSpPr/>
              <p:nvPr/>
            </p:nvSpPr>
            <p:spPr bwMode="auto">
              <a:xfrm>
                <a:off x="4059238" y="2279650"/>
                <a:ext cx="71438" cy="53975"/>
              </a:xfrm>
              <a:custGeom>
                <a:avLst/>
                <a:gdLst>
                  <a:gd name="T0" fmla="*/ 0 w 45"/>
                  <a:gd name="T1" fmla="*/ 22 h 34"/>
                  <a:gd name="T2" fmla="*/ 8 w 45"/>
                  <a:gd name="T3" fmla="*/ 34 h 34"/>
                  <a:gd name="T4" fmla="*/ 45 w 45"/>
                  <a:gd name="T5" fmla="*/ 12 h 34"/>
                  <a:gd name="T6" fmla="*/ 38 w 45"/>
                  <a:gd name="T7" fmla="*/ 0 h 34"/>
                  <a:gd name="T8" fmla="*/ 0 w 45"/>
                  <a:gd name="T9" fmla="*/ 22 h 34"/>
                </a:gdLst>
                <a:ahLst/>
                <a:cxnLst>
                  <a:cxn ang="0">
                    <a:pos x="T0" y="T1"/>
                  </a:cxn>
                  <a:cxn ang="0">
                    <a:pos x="T2" y="T3"/>
                  </a:cxn>
                  <a:cxn ang="0">
                    <a:pos x="T4" y="T5"/>
                  </a:cxn>
                  <a:cxn ang="0">
                    <a:pos x="T6" y="T7"/>
                  </a:cxn>
                  <a:cxn ang="0">
                    <a:pos x="T8" y="T9"/>
                  </a:cxn>
                </a:cxnLst>
                <a:rect l="0" t="0" r="r" b="b"/>
                <a:pathLst>
                  <a:path w="45" h="34">
                    <a:moveTo>
                      <a:pt x="0" y="22"/>
                    </a:moveTo>
                    <a:lnTo>
                      <a:pt x="8" y="34"/>
                    </a:lnTo>
                    <a:lnTo>
                      <a:pt x="45" y="12"/>
                    </a:lnTo>
                    <a:lnTo>
                      <a:pt x="38" y="0"/>
                    </a:ln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grpSp>
      </p:grpSp>
      <p:grpSp>
        <p:nvGrpSpPr>
          <p:cNvPr id="30" name="组合 29"/>
          <p:cNvGrpSpPr/>
          <p:nvPr/>
        </p:nvGrpSpPr>
        <p:grpSpPr>
          <a:xfrm>
            <a:off x="8044280" y="1479550"/>
            <a:ext cx="769168" cy="769168"/>
            <a:chOff x="8044280" y="1479550"/>
            <a:chExt cx="769168" cy="769168"/>
          </a:xfrm>
        </p:grpSpPr>
        <p:sp>
          <p:nvSpPr>
            <p:cNvPr id="23" name="타원 12"/>
            <p:cNvSpPr/>
            <p:nvPr/>
          </p:nvSpPr>
          <p:spPr>
            <a:xfrm>
              <a:off x="8044280" y="1479550"/>
              <a:ext cx="769168" cy="769168"/>
            </a:xfrm>
            <a:prstGeom prst="ellipse">
              <a:avLst/>
            </a:prstGeom>
            <a:gradFill>
              <a:gsLst>
                <a:gs pos="0">
                  <a:srgbClr val="03D4A8"/>
                </a:gs>
                <a:gs pos="25000">
                  <a:srgbClr val="21D6E0">
                    <a:alpha val="60000"/>
                  </a:srgbClr>
                </a:gs>
                <a:gs pos="75000">
                  <a:srgbClr val="0087E6">
                    <a:alpha val="60000"/>
                  </a:srgbClr>
                </a:gs>
                <a:gs pos="100000">
                  <a:srgbClr val="005CBF">
                    <a:alpha val="60000"/>
                  </a:srgbClr>
                </a:gs>
              </a:gsLst>
              <a:lin ang="5400000" scaled="0"/>
            </a:gradFill>
            <a:ln w="25400">
              <a:gradFill>
                <a:gsLst>
                  <a:gs pos="0">
                    <a:srgbClr val="54D0CA"/>
                  </a:gs>
                  <a:gs pos="100000">
                    <a:srgbClr val="2A999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cs typeface="+mn-ea"/>
                <a:sym typeface="+mn-lt"/>
              </a:endParaRPr>
            </a:p>
          </p:txBody>
        </p:sp>
        <p:sp>
          <p:nvSpPr>
            <p:cNvPr id="24" name="Freeform 46"/>
            <p:cNvSpPr>
              <a:spLocks noEditPoints="1"/>
            </p:cNvSpPr>
            <p:nvPr/>
          </p:nvSpPr>
          <p:spPr bwMode="auto">
            <a:xfrm>
              <a:off x="8207522" y="1631771"/>
              <a:ext cx="442684" cy="4647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chemeClr val="bg1"/>
            </a:solidFill>
            <a:ln>
              <a:noFill/>
            </a:ln>
          </p:spPr>
          <p:txBody>
            <a:bodyPr vert="horz" wrap="square" lIns="91440" tIns="45720" rIns="91440" bIns="45720" numCol="1" anchor="t" anchorCtr="0" compatLnSpc="1"/>
            <a:lstStyle/>
            <a:p>
              <a:endParaRPr lang="ko-KR" altLang="en-US">
                <a:cs typeface="+mn-ea"/>
                <a:sym typeface="+mn-lt"/>
              </a:endParaRPr>
            </a:p>
          </p:txBody>
        </p:sp>
      </p:grpSp>
      <p:grpSp>
        <p:nvGrpSpPr>
          <p:cNvPr id="25" name="组合 24"/>
          <p:cNvGrpSpPr/>
          <p:nvPr/>
        </p:nvGrpSpPr>
        <p:grpSpPr>
          <a:xfrm>
            <a:off x="6375542" y="2372274"/>
            <a:ext cx="769168" cy="769168"/>
            <a:chOff x="6375542" y="2372274"/>
            <a:chExt cx="769168" cy="769168"/>
          </a:xfrm>
        </p:grpSpPr>
        <p:sp>
          <p:nvSpPr>
            <p:cNvPr id="26" name="타원 33"/>
            <p:cNvSpPr/>
            <p:nvPr/>
          </p:nvSpPr>
          <p:spPr>
            <a:xfrm>
              <a:off x="6375542" y="2372274"/>
              <a:ext cx="769168" cy="769168"/>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cs typeface="+mn-ea"/>
                <a:sym typeface="+mn-lt"/>
              </a:endParaRPr>
            </a:p>
          </p:txBody>
        </p:sp>
        <p:grpSp>
          <p:nvGrpSpPr>
            <p:cNvPr id="27" name="Group 52"/>
            <p:cNvGrpSpPr/>
            <p:nvPr/>
          </p:nvGrpSpPr>
          <p:grpSpPr>
            <a:xfrm>
              <a:off x="6578277" y="2538731"/>
              <a:ext cx="363699" cy="436255"/>
              <a:chOff x="4051300" y="3109913"/>
              <a:chExt cx="628650" cy="754063"/>
            </a:xfrm>
            <a:solidFill>
              <a:schemeClr val="bg1"/>
            </a:solidFill>
          </p:grpSpPr>
          <p:sp>
            <p:nvSpPr>
              <p:cNvPr id="28" name="Freeform 53"/>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29" name="Freeform 54"/>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grpSp>
      </p:grpSp>
      <p:grpSp>
        <p:nvGrpSpPr>
          <p:cNvPr id="9" name="组合 8"/>
          <p:cNvGrpSpPr/>
          <p:nvPr/>
        </p:nvGrpSpPr>
        <p:grpSpPr>
          <a:xfrm>
            <a:off x="4202042" y="4843259"/>
            <a:ext cx="769168" cy="769168"/>
            <a:chOff x="4202042" y="4843259"/>
            <a:chExt cx="769168" cy="769168"/>
          </a:xfrm>
        </p:grpSpPr>
        <p:sp>
          <p:nvSpPr>
            <p:cNvPr id="31" name="타원 5"/>
            <p:cNvSpPr/>
            <p:nvPr/>
          </p:nvSpPr>
          <p:spPr>
            <a:xfrm>
              <a:off x="4202042" y="4843259"/>
              <a:ext cx="769168" cy="769168"/>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cs typeface="+mn-ea"/>
                <a:sym typeface="+mn-lt"/>
              </a:endParaRPr>
            </a:p>
          </p:txBody>
        </p:sp>
        <p:sp>
          <p:nvSpPr>
            <p:cNvPr id="32" name="Freeform 62"/>
            <p:cNvSpPr>
              <a:spLocks noEditPoints="1"/>
            </p:cNvSpPr>
            <p:nvPr/>
          </p:nvSpPr>
          <p:spPr bwMode="auto">
            <a:xfrm>
              <a:off x="4342783" y="5013390"/>
              <a:ext cx="487687" cy="428907"/>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solidFill>
            <a:ln>
              <a:noFill/>
            </a:ln>
          </p:spPr>
          <p:txBody>
            <a:bodyPr vert="horz" wrap="square" lIns="91440" tIns="45720" rIns="91440" bIns="45720" numCol="1" anchor="t" anchorCtr="0" compatLnSpc="1"/>
            <a:lstStyle/>
            <a:p>
              <a:endParaRPr lang="ko-KR" altLang="en-US">
                <a:cs typeface="+mn-ea"/>
                <a:sym typeface="+mn-lt"/>
              </a:endParaRPr>
            </a:p>
          </p:txBody>
        </p:sp>
      </p:grpSp>
      <p:grpSp>
        <p:nvGrpSpPr>
          <p:cNvPr id="22" name="组合 21"/>
          <p:cNvGrpSpPr/>
          <p:nvPr/>
        </p:nvGrpSpPr>
        <p:grpSpPr>
          <a:xfrm>
            <a:off x="5821860" y="4080912"/>
            <a:ext cx="769168" cy="769168"/>
            <a:chOff x="5821860" y="4080912"/>
            <a:chExt cx="769168" cy="769168"/>
          </a:xfrm>
        </p:grpSpPr>
        <p:sp>
          <p:nvSpPr>
            <p:cNvPr id="34" name="타원 7"/>
            <p:cNvSpPr/>
            <p:nvPr/>
          </p:nvSpPr>
          <p:spPr>
            <a:xfrm>
              <a:off x="5821860" y="4080912"/>
              <a:ext cx="769168" cy="769168"/>
            </a:xfrm>
            <a:prstGeom prst="ellipse">
              <a:avLst/>
            </a:prstGeom>
            <a:gradFill>
              <a:gsLst>
                <a:gs pos="0">
                  <a:srgbClr val="03D4A8">
                    <a:alpha val="60000"/>
                  </a:srgbClr>
                </a:gs>
                <a:gs pos="25000">
                  <a:srgbClr val="21D6E0">
                    <a:alpha val="60000"/>
                  </a:srgbClr>
                </a:gs>
                <a:gs pos="75000">
                  <a:srgbClr val="0087E6">
                    <a:alpha val="60000"/>
                  </a:srgbClr>
                </a:gs>
                <a:gs pos="100000">
                  <a:srgbClr val="005CBF">
                    <a:alpha val="60000"/>
                  </a:srgbClr>
                </a:gs>
              </a:gsLst>
              <a:lin ang="5400000" scaled="0"/>
            </a:gra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cs typeface="+mn-ea"/>
                <a:sym typeface="+mn-lt"/>
              </a:endParaRPr>
            </a:p>
          </p:txBody>
        </p:sp>
        <p:grpSp>
          <p:nvGrpSpPr>
            <p:cNvPr id="35" name="Group 79"/>
            <p:cNvGrpSpPr/>
            <p:nvPr/>
          </p:nvGrpSpPr>
          <p:grpSpPr>
            <a:xfrm>
              <a:off x="5991072" y="4261605"/>
              <a:ext cx="430744" cy="407783"/>
              <a:chOff x="2835275" y="3127375"/>
              <a:chExt cx="744538" cy="704850"/>
            </a:xfrm>
            <a:solidFill>
              <a:schemeClr val="bg1"/>
            </a:solidFill>
          </p:grpSpPr>
          <p:sp>
            <p:nvSpPr>
              <p:cNvPr id="36" name="Freeform 80"/>
              <p:cNvSpPr>
                <a:spLocks noEditPoints="1"/>
              </p:cNvSpPr>
              <p:nvPr/>
            </p:nvSpPr>
            <p:spPr bwMode="auto">
              <a:xfrm>
                <a:off x="2835275" y="3324225"/>
                <a:ext cx="504825" cy="508000"/>
              </a:xfrm>
              <a:custGeom>
                <a:avLst/>
                <a:gdLst>
                  <a:gd name="T0" fmla="*/ 284 w 318"/>
                  <a:gd name="T1" fmla="*/ 55 h 320"/>
                  <a:gd name="T2" fmla="*/ 253 w 318"/>
                  <a:gd name="T3" fmla="*/ 61 h 320"/>
                  <a:gd name="T4" fmla="*/ 195 w 318"/>
                  <a:gd name="T5" fmla="*/ 28 h 320"/>
                  <a:gd name="T6" fmla="*/ 185 w 318"/>
                  <a:gd name="T7" fmla="*/ 0 h 320"/>
                  <a:gd name="T8" fmla="*/ 125 w 318"/>
                  <a:gd name="T9" fmla="*/ 27 h 320"/>
                  <a:gd name="T10" fmla="*/ 55 w 318"/>
                  <a:gd name="T11" fmla="*/ 36 h 320"/>
                  <a:gd name="T12" fmla="*/ 57 w 318"/>
                  <a:gd name="T13" fmla="*/ 66 h 320"/>
                  <a:gd name="T14" fmla="*/ 25 w 318"/>
                  <a:gd name="T15" fmla="*/ 120 h 320"/>
                  <a:gd name="T16" fmla="*/ 0 w 318"/>
                  <a:gd name="T17" fmla="*/ 135 h 320"/>
                  <a:gd name="T18" fmla="*/ 20 w 318"/>
                  <a:gd name="T19" fmla="*/ 192 h 320"/>
                  <a:gd name="T20" fmla="*/ 35 w 318"/>
                  <a:gd name="T21" fmla="*/ 264 h 320"/>
                  <a:gd name="T22" fmla="*/ 64 w 318"/>
                  <a:gd name="T23" fmla="*/ 268 h 320"/>
                  <a:gd name="T24" fmla="*/ 116 w 318"/>
                  <a:gd name="T25" fmla="*/ 298 h 320"/>
                  <a:gd name="T26" fmla="*/ 135 w 318"/>
                  <a:gd name="T27" fmla="*/ 320 h 320"/>
                  <a:gd name="T28" fmla="*/ 192 w 318"/>
                  <a:gd name="T29" fmla="*/ 300 h 320"/>
                  <a:gd name="T30" fmla="*/ 263 w 318"/>
                  <a:gd name="T31" fmla="*/ 284 h 320"/>
                  <a:gd name="T32" fmla="*/ 264 w 318"/>
                  <a:gd name="T33" fmla="*/ 255 h 320"/>
                  <a:gd name="T34" fmla="*/ 294 w 318"/>
                  <a:gd name="T35" fmla="*/ 199 h 320"/>
                  <a:gd name="T36" fmla="*/ 318 w 318"/>
                  <a:gd name="T37" fmla="*/ 185 h 320"/>
                  <a:gd name="T38" fmla="*/ 293 w 318"/>
                  <a:gd name="T39" fmla="*/ 126 h 320"/>
                  <a:gd name="T40" fmla="*/ 304 w 318"/>
                  <a:gd name="T41" fmla="*/ 173 h 320"/>
                  <a:gd name="T42" fmla="*/ 283 w 318"/>
                  <a:gd name="T43" fmla="*/ 183 h 320"/>
                  <a:gd name="T44" fmla="*/ 294 w 318"/>
                  <a:gd name="T45" fmla="*/ 218 h 320"/>
                  <a:gd name="T46" fmla="*/ 257 w 318"/>
                  <a:gd name="T47" fmla="*/ 242 h 320"/>
                  <a:gd name="T48" fmla="*/ 244 w 318"/>
                  <a:gd name="T49" fmla="*/ 256 h 320"/>
                  <a:gd name="T50" fmla="*/ 220 w 318"/>
                  <a:gd name="T51" fmla="*/ 293 h 320"/>
                  <a:gd name="T52" fmla="*/ 204 w 318"/>
                  <a:gd name="T53" fmla="*/ 281 h 320"/>
                  <a:gd name="T54" fmla="*/ 180 w 318"/>
                  <a:gd name="T55" fmla="*/ 288 h 320"/>
                  <a:gd name="T56" fmla="*/ 142 w 318"/>
                  <a:gd name="T57" fmla="*/ 290 h 320"/>
                  <a:gd name="T58" fmla="*/ 127 w 318"/>
                  <a:gd name="T59" fmla="*/ 286 h 320"/>
                  <a:gd name="T60" fmla="*/ 101 w 318"/>
                  <a:gd name="T61" fmla="*/ 294 h 320"/>
                  <a:gd name="T62" fmla="*/ 77 w 318"/>
                  <a:gd name="T63" fmla="*/ 260 h 320"/>
                  <a:gd name="T64" fmla="*/ 61 w 318"/>
                  <a:gd name="T65" fmla="*/ 245 h 320"/>
                  <a:gd name="T66" fmla="*/ 27 w 318"/>
                  <a:gd name="T67" fmla="*/ 220 h 320"/>
                  <a:gd name="T68" fmla="*/ 38 w 318"/>
                  <a:gd name="T69" fmla="*/ 204 h 320"/>
                  <a:gd name="T70" fmla="*/ 32 w 318"/>
                  <a:gd name="T71" fmla="*/ 180 h 320"/>
                  <a:gd name="T72" fmla="*/ 33 w 318"/>
                  <a:gd name="T73" fmla="*/ 143 h 320"/>
                  <a:gd name="T74" fmla="*/ 37 w 318"/>
                  <a:gd name="T75" fmla="*/ 129 h 320"/>
                  <a:gd name="T76" fmla="*/ 25 w 318"/>
                  <a:gd name="T77" fmla="*/ 102 h 320"/>
                  <a:gd name="T78" fmla="*/ 65 w 318"/>
                  <a:gd name="T79" fmla="*/ 79 h 320"/>
                  <a:gd name="T80" fmla="*/ 80 w 318"/>
                  <a:gd name="T81" fmla="*/ 65 h 320"/>
                  <a:gd name="T82" fmla="*/ 114 w 318"/>
                  <a:gd name="T83" fmla="*/ 45 h 320"/>
                  <a:gd name="T84" fmla="*/ 133 w 318"/>
                  <a:gd name="T85" fmla="*/ 40 h 320"/>
                  <a:gd name="T86" fmla="*/ 173 w 318"/>
                  <a:gd name="T87" fmla="*/ 14 h 320"/>
                  <a:gd name="T88" fmla="*/ 182 w 318"/>
                  <a:gd name="T89" fmla="*/ 40 h 320"/>
                  <a:gd name="T90" fmla="*/ 218 w 318"/>
                  <a:gd name="T91" fmla="*/ 25 h 320"/>
                  <a:gd name="T92" fmla="*/ 240 w 318"/>
                  <a:gd name="T93" fmla="*/ 68 h 320"/>
                  <a:gd name="T94" fmla="*/ 253 w 318"/>
                  <a:gd name="T95" fmla="*/ 80 h 320"/>
                  <a:gd name="T96" fmla="*/ 274 w 318"/>
                  <a:gd name="T97" fmla="*/ 115 h 320"/>
                  <a:gd name="T98" fmla="*/ 281 w 318"/>
                  <a:gd name="T99" fmla="*/ 134 h 320"/>
                  <a:gd name="T100" fmla="*/ 304 w 318"/>
                  <a:gd name="T101" fmla="*/ 1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8" h="320">
                    <a:moveTo>
                      <a:pt x="290" y="119"/>
                    </a:moveTo>
                    <a:lnTo>
                      <a:pt x="310" y="102"/>
                    </a:lnTo>
                    <a:lnTo>
                      <a:pt x="284" y="55"/>
                    </a:lnTo>
                    <a:lnTo>
                      <a:pt x="257" y="64"/>
                    </a:lnTo>
                    <a:lnTo>
                      <a:pt x="257" y="64"/>
                    </a:lnTo>
                    <a:lnTo>
                      <a:pt x="253" y="61"/>
                    </a:lnTo>
                    <a:lnTo>
                      <a:pt x="260" y="34"/>
                    </a:lnTo>
                    <a:lnTo>
                      <a:pt x="215" y="8"/>
                    </a:lnTo>
                    <a:lnTo>
                      <a:pt x="195" y="28"/>
                    </a:lnTo>
                    <a:lnTo>
                      <a:pt x="195" y="28"/>
                    </a:lnTo>
                    <a:lnTo>
                      <a:pt x="190" y="27"/>
                    </a:lnTo>
                    <a:lnTo>
                      <a:pt x="185" y="0"/>
                    </a:lnTo>
                    <a:lnTo>
                      <a:pt x="131" y="0"/>
                    </a:lnTo>
                    <a:lnTo>
                      <a:pt x="125" y="27"/>
                    </a:lnTo>
                    <a:lnTo>
                      <a:pt x="125" y="27"/>
                    </a:lnTo>
                    <a:lnTo>
                      <a:pt x="119" y="29"/>
                    </a:lnTo>
                    <a:lnTo>
                      <a:pt x="101" y="9"/>
                    </a:lnTo>
                    <a:lnTo>
                      <a:pt x="55" y="36"/>
                    </a:lnTo>
                    <a:lnTo>
                      <a:pt x="62" y="61"/>
                    </a:lnTo>
                    <a:lnTo>
                      <a:pt x="62" y="61"/>
                    </a:lnTo>
                    <a:lnTo>
                      <a:pt x="57" y="66"/>
                    </a:lnTo>
                    <a:lnTo>
                      <a:pt x="33" y="58"/>
                    </a:lnTo>
                    <a:lnTo>
                      <a:pt x="7" y="105"/>
                    </a:lnTo>
                    <a:lnTo>
                      <a:pt x="25" y="120"/>
                    </a:lnTo>
                    <a:lnTo>
                      <a:pt x="25" y="120"/>
                    </a:lnTo>
                    <a:lnTo>
                      <a:pt x="21" y="131"/>
                    </a:lnTo>
                    <a:lnTo>
                      <a:pt x="0" y="135"/>
                    </a:lnTo>
                    <a:lnTo>
                      <a:pt x="0" y="188"/>
                    </a:lnTo>
                    <a:lnTo>
                      <a:pt x="20" y="192"/>
                    </a:lnTo>
                    <a:lnTo>
                      <a:pt x="20" y="192"/>
                    </a:lnTo>
                    <a:lnTo>
                      <a:pt x="24" y="205"/>
                    </a:lnTo>
                    <a:lnTo>
                      <a:pt x="8" y="218"/>
                    </a:lnTo>
                    <a:lnTo>
                      <a:pt x="35" y="264"/>
                    </a:lnTo>
                    <a:lnTo>
                      <a:pt x="54" y="258"/>
                    </a:lnTo>
                    <a:lnTo>
                      <a:pt x="54" y="258"/>
                    </a:lnTo>
                    <a:lnTo>
                      <a:pt x="64" y="268"/>
                    </a:lnTo>
                    <a:lnTo>
                      <a:pt x="58" y="285"/>
                    </a:lnTo>
                    <a:lnTo>
                      <a:pt x="104" y="312"/>
                    </a:lnTo>
                    <a:lnTo>
                      <a:pt x="116" y="298"/>
                    </a:lnTo>
                    <a:lnTo>
                      <a:pt x="116" y="298"/>
                    </a:lnTo>
                    <a:lnTo>
                      <a:pt x="131" y="301"/>
                    </a:lnTo>
                    <a:lnTo>
                      <a:pt x="135" y="320"/>
                    </a:lnTo>
                    <a:lnTo>
                      <a:pt x="188" y="320"/>
                    </a:lnTo>
                    <a:lnTo>
                      <a:pt x="192" y="300"/>
                    </a:lnTo>
                    <a:lnTo>
                      <a:pt x="192" y="300"/>
                    </a:lnTo>
                    <a:lnTo>
                      <a:pt x="205" y="296"/>
                    </a:lnTo>
                    <a:lnTo>
                      <a:pt x="218" y="310"/>
                    </a:lnTo>
                    <a:lnTo>
                      <a:pt x="263" y="284"/>
                    </a:lnTo>
                    <a:lnTo>
                      <a:pt x="257" y="264"/>
                    </a:lnTo>
                    <a:lnTo>
                      <a:pt x="257" y="264"/>
                    </a:lnTo>
                    <a:lnTo>
                      <a:pt x="264" y="255"/>
                    </a:lnTo>
                    <a:lnTo>
                      <a:pt x="285" y="261"/>
                    </a:lnTo>
                    <a:lnTo>
                      <a:pt x="312" y="215"/>
                    </a:lnTo>
                    <a:lnTo>
                      <a:pt x="294" y="199"/>
                    </a:lnTo>
                    <a:lnTo>
                      <a:pt x="294" y="199"/>
                    </a:lnTo>
                    <a:lnTo>
                      <a:pt x="296" y="190"/>
                    </a:lnTo>
                    <a:lnTo>
                      <a:pt x="318" y="185"/>
                    </a:lnTo>
                    <a:lnTo>
                      <a:pt x="318" y="132"/>
                    </a:lnTo>
                    <a:lnTo>
                      <a:pt x="293" y="126"/>
                    </a:lnTo>
                    <a:lnTo>
                      <a:pt x="293" y="126"/>
                    </a:lnTo>
                    <a:lnTo>
                      <a:pt x="290" y="119"/>
                    </a:lnTo>
                    <a:lnTo>
                      <a:pt x="290" y="119"/>
                    </a:lnTo>
                    <a:close/>
                    <a:moveTo>
                      <a:pt x="304" y="173"/>
                    </a:moveTo>
                    <a:lnTo>
                      <a:pt x="283" y="178"/>
                    </a:lnTo>
                    <a:lnTo>
                      <a:pt x="283" y="183"/>
                    </a:lnTo>
                    <a:lnTo>
                      <a:pt x="283" y="183"/>
                    </a:lnTo>
                    <a:lnTo>
                      <a:pt x="278" y="199"/>
                    </a:lnTo>
                    <a:lnTo>
                      <a:pt x="277" y="203"/>
                    </a:lnTo>
                    <a:lnTo>
                      <a:pt x="294" y="218"/>
                    </a:lnTo>
                    <a:lnTo>
                      <a:pt x="278" y="244"/>
                    </a:lnTo>
                    <a:lnTo>
                      <a:pt x="260" y="238"/>
                    </a:lnTo>
                    <a:lnTo>
                      <a:pt x="257" y="242"/>
                    </a:lnTo>
                    <a:lnTo>
                      <a:pt x="257" y="242"/>
                    </a:lnTo>
                    <a:lnTo>
                      <a:pt x="250" y="250"/>
                    </a:lnTo>
                    <a:lnTo>
                      <a:pt x="244" y="256"/>
                    </a:lnTo>
                    <a:lnTo>
                      <a:pt x="241" y="259"/>
                    </a:lnTo>
                    <a:lnTo>
                      <a:pt x="246" y="278"/>
                    </a:lnTo>
                    <a:lnTo>
                      <a:pt x="220" y="293"/>
                    </a:lnTo>
                    <a:lnTo>
                      <a:pt x="208" y="280"/>
                    </a:lnTo>
                    <a:lnTo>
                      <a:pt x="204" y="281"/>
                    </a:lnTo>
                    <a:lnTo>
                      <a:pt x="204" y="281"/>
                    </a:lnTo>
                    <a:lnTo>
                      <a:pt x="194" y="285"/>
                    </a:lnTo>
                    <a:lnTo>
                      <a:pt x="185" y="287"/>
                    </a:lnTo>
                    <a:lnTo>
                      <a:pt x="180" y="288"/>
                    </a:lnTo>
                    <a:lnTo>
                      <a:pt x="176" y="306"/>
                    </a:lnTo>
                    <a:lnTo>
                      <a:pt x="146" y="306"/>
                    </a:lnTo>
                    <a:lnTo>
                      <a:pt x="142" y="290"/>
                    </a:lnTo>
                    <a:lnTo>
                      <a:pt x="138" y="288"/>
                    </a:lnTo>
                    <a:lnTo>
                      <a:pt x="138" y="288"/>
                    </a:lnTo>
                    <a:lnTo>
                      <a:pt x="127" y="286"/>
                    </a:lnTo>
                    <a:lnTo>
                      <a:pt x="116" y="283"/>
                    </a:lnTo>
                    <a:lnTo>
                      <a:pt x="112" y="282"/>
                    </a:lnTo>
                    <a:lnTo>
                      <a:pt x="101" y="294"/>
                    </a:lnTo>
                    <a:lnTo>
                      <a:pt x="74" y="279"/>
                    </a:lnTo>
                    <a:lnTo>
                      <a:pt x="80" y="264"/>
                    </a:lnTo>
                    <a:lnTo>
                      <a:pt x="77" y="260"/>
                    </a:lnTo>
                    <a:lnTo>
                      <a:pt x="77" y="260"/>
                    </a:lnTo>
                    <a:lnTo>
                      <a:pt x="68" y="253"/>
                    </a:lnTo>
                    <a:lnTo>
                      <a:pt x="61" y="245"/>
                    </a:lnTo>
                    <a:lnTo>
                      <a:pt x="58" y="242"/>
                    </a:lnTo>
                    <a:lnTo>
                      <a:pt x="42" y="247"/>
                    </a:lnTo>
                    <a:lnTo>
                      <a:pt x="27" y="220"/>
                    </a:lnTo>
                    <a:lnTo>
                      <a:pt x="40" y="210"/>
                    </a:lnTo>
                    <a:lnTo>
                      <a:pt x="38" y="204"/>
                    </a:lnTo>
                    <a:lnTo>
                      <a:pt x="38" y="204"/>
                    </a:lnTo>
                    <a:lnTo>
                      <a:pt x="35" y="196"/>
                    </a:lnTo>
                    <a:lnTo>
                      <a:pt x="33" y="185"/>
                    </a:lnTo>
                    <a:lnTo>
                      <a:pt x="32" y="180"/>
                    </a:lnTo>
                    <a:lnTo>
                      <a:pt x="14" y="176"/>
                    </a:lnTo>
                    <a:lnTo>
                      <a:pt x="14" y="146"/>
                    </a:lnTo>
                    <a:lnTo>
                      <a:pt x="33" y="143"/>
                    </a:lnTo>
                    <a:lnTo>
                      <a:pt x="34" y="137"/>
                    </a:lnTo>
                    <a:lnTo>
                      <a:pt x="34" y="137"/>
                    </a:lnTo>
                    <a:lnTo>
                      <a:pt x="37" y="129"/>
                    </a:lnTo>
                    <a:lnTo>
                      <a:pt x="39" y="120"/>
                    </a:lnTo>
                    <a:lnTo>
                      <a:pt x="41" y="116"/>
                    </a:lnTo>
                    <a:lnTo>
                      <a:pt x="25" y="102"/>
                    </a:lnTo>
                    <a:lnTo>
                      <a:pt x="40" y="76"/>
                    </a:lnTo>
                    <a:lnTo>
                      <a:pt x="61" y="82"/>
                    </a:lnTo>
                    <a:lnTo>
                      <a:pt x="65" y="79"/>
                    </a:lnTo>
                    <a:lnTo>
                      <a:pt x="65" y="79"/>
                    </a:lnTo>
                    <a:lnTo>
                      <a:pt x="75" y="68"/>
                    </a:lnTo>
                    <a:lnTo>
                      <a:pt x="80" y="65"/>
                    </a:lnTo>
                    <a:lnTo>
                      <a:pt x="72" y="42"/>
                    </a:lnTo>
                    <a:lnTo>
                      <a:pt x="98" y="27"/>
                    </a:lnTo>
                    <a:lnTo>
                      <a:pt x="114" y="45"/>
                    </a:lnTo>
                    <a:lnTo>
                      <a:pt x="119" y="43"/>
                    </a:lnTo>
                    <a:lnTo>
                      <a:pt x="119" y="43"/>
                    </a:lnTo>
                    <a:lnTo>
                      <a:pt x="133" y="40"/>
                    </a:lnTo>
                    <a:lnTo>
                      <a:pt x="137" y="39"/>
                    </a:lnTo>
                    <a:lnTo>
                      <a:pt x="142" y="14"/>
                    </a:lnTo>
                    <a:lnTo>
                      <a:pt x="173" y="14"/>
                    </a:lnTo>
                    <a:lnTo>
                      <a:pt x="178" y="39"/>
                    </a:lnTo>
                    <a:lnTo>
                      <a:pt x="182" y="40"/>
                    </a:lnTo>
                    <a:lnTo>
                      <a:pt x="182" y="40"/>
                    </a:lnTo>
                    <a:lnTo>
                      <a:pt x="195" y="43"/>
                    </a:lnTo>
                    <a:lnTo>
                      <a:pt x="200" y="44"/>
                    </a:lnTo>
                    <a:lnTo>
                      <a:pt x="218" y="25"/>
                    </a:lnTo>
                    <a:lnTo>
                      <a:pt x="244" y="40"/>
                    </a:lnTo>
                    <a:lnTo>
                      <a:pt x="236" y="65"/>
                    </a:lnTo>
                    <a:lnTo>
                      <a:pt x="240" y="68"/>
                    </a:lnTo>
                    <a:lnTo>
                      <a:pt x="240" y="68"/>
                    </a:lnTo>
                    <a:lnTo>
                      <a:pt x="249" y="77"/>
                    </a:lnTo>
                    <a:lnTo>
                      <a:pt x="253" y="80"/>
                    </a:lnTo>
                    <a:lnTo>
                      <a:pt x="277" y="72"/>
                    </a:lnTo>
                    <a:lnTo>
                      <a:pt x="293" y="98"/>
                    </a:lnTo>
                    <a:lnTo>
                      <a:pt x="274" y="115"/>
                    </a:lnTo>
                    <a:lnTo>
                      <a:pt x="276" y="119"/>
                    </a:lnTo>
                    <a:lnTo>
                      <a:pt x="276" y="119"/>
                    </a:lnTo>
                    <a:lnTo>
                      <a:pt x="281" y="134"/>
                    </a:lnTo>
                    <a:lnTo>
                      <a:pt x="282" y="138"/>
                    </a:lnTo>
                    <a:lnTo>
                      <a:pt x="304" y="143"/>
                    </a:lnTo>
                    <a:lnTo>
                      <a:pt x="304" y="1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37" name="Freeform 81"/>
              <p:cNvSpPr>
                <a:spLocks noEditPoints="1"/>
              </p:cNvSpPr>
              <p:nvPr/>
            </p:nvSpPr>
            <p:spPr bwMode="auto">
              <a:xfrm>
                <a:off x="2963863" y="3462338"/>
                <a:ext cx="242888" cy="244475"/>
              </a:xfrm>
              <a:custGeom>
                <a:avLst/>
                <a:gdLst>
                  <a:gd name="T0" fmla="*/ 77 w 153"/>
                  <a:gd name="T1" fmla="*/ 0 h 154"/>
                  <a:gd name="T2" fmla="*/ 61 w 153"/>
                  <a:gd name="T3" fmla="*/ 2 h 154"/>
                  <a:gd name="T4" fmla="*/ 46 w 153"/>
                  <a:gd name="T5" fmla="*/ 6 h 154"/>
                  <a:gd name="T6" fmla="*/ 33 w 153"/>
                  <a:gd name="T7" fmla="*/ 14 h 154"/>
                  <a:gd name="T8" fmla="*/ 23 w 153"/>
                  <a:gd name="T9" fmla="*/ 22 h 154"/>
                  <a:gd name="T10" fmla="*/ 13 w 153"/>
                  <a:gd name="T11" fmla="*/ 34 h 154"/>
                  <a:gd name="T12" fmla="*/ 5 w 153"/>
                  <a:gd name="T13" fmla="*/ 47 h 154"/>
                  <a:gd name="T14" fmla="*/ 1 w 153"/>
                  <a:gd name="T15" fmla="*/ 61 h 154"/>
                  <a:gd name="T16" fmla="*/ 0 w 153"/>
                  <a:gd name="T17" fmla="*/ 77 h 154"/>
                  <a:gd name="T18" fmla="*/ 0 w 153"/>
                  <a:gd name="T19" fmla="*/ 85 h 154"/>
                  <a:gd name="T20" fmla="*/ 3 w 153"/>
                  <a:gd name="T21" fmla="*/ 100 h 154"/>
                  <a:gd name="T22" fmla="*/ 8 w 153"/>
                  <a:gd name="T23" fmla="*/ 114 h 154"/>
                  <a:gd name="T24" fmla="*/ 17 w 153"/>
                  <a:gd name="T25" fmla="*/ 126 h 154"/>
                  <a:gd name="T26" fmla="*/ 28 w 153"/>
                  <a:gd name="T27" fmla="*/ 137 h 154"/>
                  <a:gd name="T28" fmla="*/ 40 w 153"/>
                  <a:gd name="T29" fmla="*/ 144 h 154"/>
                  <a:gd name="T30" fmla="*/ 54 w 153"/>
                  <a:gd name="T31" fmla="*/ 151 h 154"/>
                  <a:gd name="T32" fmla="*/ 69 w 153"/>
                  <a:gd name="T33" fmla="*/ 154 h 154"/>
                  <a:gd name="T34" fmla="*/ 77 w 153"/>
                  <a:gd name="T35" fmla="*/ 154 h 154"/>
                  <a:gd name="T36" fmla="*/ 92 w 153"/>
                  <a:gd name="T37" fmla="*/ 153 h 154"/>
                  <a:gd name="T38" fmla="*/ 107 w 153"/>
                  <a:gd name="T39" fmla="*/ 147 h 154"/>
                  <a:gd name="T40" fmla="*/ 120 w 153"/>
                  <a:gd name="T41" fmla="*/ 141 h 154"/>
                  <a:gd name="T42" fmla="*/ 132 w 153"/>
                  <a:gd name="T43" fmla="*/ 131 h 154"/>
                  <a:gd name="T44" fmla="*/ 140 w 153"/>
                  <a:gd name="T45" fmla="*/ 120 h 154"/>
                  <a:gd name="T46" fmla="*/ 148 w 153"/>
                  <a:gd name="T47" fmla="*/ 106 h 154"/>
                  <a:gd name="T48" fmla="*/ 152 w 153"/>
                  <a:gd name="T49" fmla="*/ 92 h 154"/>
                  <a:gd name="T50" fmla="*/ 153 w 153"/>
                  <a:gd name="T51" fmla="*/ 77 h 154"/>
                  <a:gd name="T52" fmla="*/ 153 w 153"/>
                  <a:gd name="T53" fmla="*/ 69 h 154"/>
                  <a:gd name="T54" fmla="*/ 150 w 153"/>
                  <a:gd name="T55" fmla="*/ 55 h 154"/>
                  <a:gd name="T56" fmla="*/ 145 w 153"/>
                  <a:gd name="T57" fmla="*/ 41 h 154"/>
                  <a:gd name="T58" fmla="*/ 136 w 153"/>
                  <a:gd name="T59" fmla="*/ 28 h 154"/>
                  <a:gd name="T60" fmla="*/ 125 w 153"/>
                  <a:gd name="T61" fmla="*/ 18 h 154"/>
                  <a:gd name="T62" fmla="*/ 113 w 153"/>
                  <a:gd name="T63" fmla="*/ 9 h 154"/>
                  <a:gd name="T64" fmla="*/ 99 w 153"/>
                  <a:gd name="T65" fmla="*/ 4 h 154"/>
                  <a:gd name="T66" fmla="*/ 84 w 153"/>
                  <a:gd name="T67" fmla="*/ 1 h 154"/>
                  <a:gd name="T68" fmla="*/ 77 w 153"/>
                  <a:gd name="T69" fmla="*/ 0 h 154"/>
                  <a:gd name="T70" fmla="*/ 77 w 153"/>
                  <a:gd name="T71" fmla="*/ 140 h 154"/>
                  <a:gd name="T72" fmla="*/ 64 w 153"/>
                  <a:gd name="T73" fmla="*/ 139 h 154"/>
                  <a:gd name="T74" fmla="*/ 42 w 153"/>
                  <a:gd name="T75" fmla="*/ 129 h 154"/>
                  <a:gd name="T76" fmla="*/ 25 w 153"/>
                  <a:gd name="T77" fmla="*/ 112 h 154"/>
                  <a:gd name="T78" fmla="*/ 15 w 153"/>
                  <a:gd name="T79" fmla="*/ 89 h 154"/>
                  <a:gd name="T80" fmla="*/ 14 w 153"/>
                  <a:gd name="T81" fmla="*/ 77 h 154"/>
                  <a:gd name="T82" fmla="*/ 14 w 153"/>
                  <a:gd name="T83" fmla="*/ 71 h 154"/>
                  <a:gd name="T84" fmla="*/ 18 w 153"/>
                  <a:gd name="T85" fmla="*/ 52 h 154"/>
                  <a:gd name="T86" fmla="*/ 32 w 153"/>
                  <a:gd name="T87" fmla="*/ 33 h 154"/>
                  <a:gd name="T88" fmla="*/ 52 w 153"/>
                  <a:gd name="T89" fmla="*/ 19 h 154"/>
                  <a:gd name="T90" fmla="*/ 70 w 153"/>
                  <a:gd name="T91" fmla="*/ 15 h 154"/>
                  <a:gd name="T92" fmla="*/ 77 w 153"/>
                  <a:gd name="T93" fmla="*/ 14 h 154"/>
                  <a:gd name="T94" fmla="*/ 89 w 153"/>
                  <a:gd name="T95" fmla="*/ 16 h 154"/>
                  <a:gd name="T96" fmla="*/ 112 w 153"/>
                  <a:gd name="T97" fmla="*/ 24 h 154"/>
                  <a:gd name="T98" fmla="*/ 128 w 153"/>
                  <a:gd name="T99" fmla="*/ 42 h 154"/>
                  <a:gd name="T100" fmla="*/ 138 w 153"/>
                  <a:gd name="T101" fmla="*/ 64 h 154"/>
                  <a:gd name="T102" fmla="*/ 139 w 153"/>
                  <a:gd name="T103" fmla="*/ 77 h 154"/>
                  <a:gd name="T104" fmla="*/ 139 w 153"/>
                  <a:gd name="T105" fmla="*/ 84 h 154"/>
                  <a:gd name="T106" fmla="*/ 135 w 153"/>
                  <a:gd name="T107" fmla="*/ 101 h 154"/>
                  <a:gd name="T108" fmla="*/ 121 w 153"/>
                  <a:gd name="T109" fmla="*/ 122 h 154"/>
                  <a:gd name="T110" fmla="*/ 101 w 153"/>
                  <a:gd name="T111" fmla="*/ 135 h 154"/>
                  <a:gd name="T112" fmla="*/ 83 w 153"/>
                  <a:gd name="T113" fmla="*/ 140 h 154"/>
                  <a:gd name="T114" fmla="*/ 77 w 153"/>
                  <a:gd name="T115"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 h="154">
                    <a:moveTo>
                      <a:pt x="77" y="0"/>
                    </a:moveTo>
                    <a:lnTo>
                      <a:pt x="77" y="0"/>
                    </a:lnTo>
                    <a:lnTo>
                      <a:pt x="69" y="1"/>
                    </a:lnTo>
                    <a:lnTo>
                      <a:pt x="61" y="2"/>
                    </a:lnTo>
                    <a:lnTo>
                      <a:pt x="54" y="4"/>
                    </a:lnTo>
                    <a:lnTo>
                      <a:pt x="46" y="6"/>
                    </a:lnTo>
                    <a:lnTo>
                      <a:pt x="40" y="9"/>
                    </a:lnTo>
                    <a:lnTo>
                      <a:pt x="33" y="14"/>
                    </a:lnTo>
                    <a:lnTo>
                      <a:pt x="28" y="18"/>
                    </a:lnTo>
                    <a:lnTo>
                      <a:pt x="23" y="22"/>
                    </a:lnTo>
                    <a:lnTo>
                      <a:pt x="17" y="28"/>
                    </a:lnTo>
                    <a:lnTo>
                      <a:pt x="13" y="34"/>
                    </a:lnTo>
                    <a:lnTo>
                      <a:pt x="8" y="41"/>
                    </a:lnTo>
                    <a:lnTo>
                      <a:pt x="5" y="47"/>
                    </a:lnTo>
                    <a:lnTo>
                      <a:pt x="3" y="55"/>
                    </a:lnTo>
                    <a:lnTo>
                      <a:pt x="1" y="61"/>
                    </a:lnTo>
                    <a:lnTo>
                      <a:pt x="0" y="69"/>
                    </a:lnTo>
                    <a:lnTo>
                      <a:pt x="0" y="77"/>
                    </a:lnTo>
                    <a:lnTo>
                      <a:pt x="0" y="77"/>
                    </a:lnTo>
                    <a:lnTo>
                      <a:pt x="0" y="85"/>
                    </a:lnTo>
                    <a:lnTo>
                      <a:pt x="1" y="92"/>
                    </a:lnTo>
                    <a:lnTo>
                      <a:pt x="3" y="100"/>
                    </a:lnTo>
                    <a:lnTo>
                      <a:pt x="5" y="106"/>
                    </a:lnTo>
                    <a:lnTo>
                      <a:pt x="8" y="114"/>
                    </a:lnTo>
                    <a:lnTo>
                      <a:pt x="13" y="120"/>
                    </a:lnTo>
                    <a:lnTo>
                      <a:pt x="17" y="126"/>
                    </a:lnTo>
                    <a:lnTo>
                      <a:pt x="23" y="131"/>
                    </a:lnTo>
                    <a:lnTo>
                      <a:pt x="28" y="137"/>
                    </a:lnTo>
                    <a:lnTo>
                      <a:pt x="33" y="141"/>
                    </a:lnTo>
                    <a:lnTo>
                      <a:pt x="40" y="144"/>
                    </a:lnTo>
                    <a:lnTo>
                      <a:pt x="46" y="147"/>
                    </a:lnTo>
                    <a:lnTo>
                      <a:pt x="54" y="151"/>
                    </a:lnTo>
                    <a:lnTo>
                      <a:pt x="61" y="153"/>
                    </a:lnTo>
                    <a:lnTo>
                      <a:pt x="69" y="154"/>
                    </a:lnTo>
                    <a:lnTo>
                      <a:pt x="77" y="154"/>
                    </a:lnTo>
                    <a:lnTo>
                      <a:pt x="77" y="154"/>
                    </a:lnTo>
                    <a:lnTo>
                      <a:pt x="84" y="154"/>
                    </a:lnTo>
                    <a:lnTo>
                      <a:pt x="92" y="153"/>
                    </a:lnTo>
                    <a:lnTo>
                      <a:pt x="99" y="151"/>
                    </a:lnTo>
                    <a:lnTo>
                      <a:pt x="107" y="147"/>
                    </a:lnTo>
                    <a:lnTo>
                      <a:pt x="113" y="144"/>
                    </a:lnTo>
                    <a:lnTo>
                      <a:pt x="120" y="141"/>
                    </a:lnTo>
                    <a:lnTo>
                      <a:pt x="125" y="137"/>
                    </a:lnTo>
                    <a:lnTo>
                      <a:pt x="132" y="131"/>
                    </a:lnTo>
                    <a:lnTo>
                      <a:pt x="136" y="126"/>
                    </a:lnTo>
                    <a:lnTo>
                      <a:pt x="140" y="120"/>
                    </a:lnTo>
                    <a:lnTo>
                      <a:pt x="145" y="114"/>
                    </a:lnTo>
                    <a:lnTo>
                      <a:pt x="148" y="106"/>
                    </a:lnTo>
                    <a:lnTo>
                      <a:pt x="150" y="100"/>
                    </a:lnTo>
                    <a:lnTo>
                      <a:pt x="152" y="92"/>
                    </a:lnTo>
                    <a:lnTo>
                      <a:pt x="153" y="85"/>
                    </a:lnTo>
                    <a:lnTo>
                      <a:pt x="153" y="77"/>
                    </a:lnTo>
                    <a:lnTo>
                      <a:pt x="153" y="77"/>
                    </a:lnTo>
                    <a:lnTo>
                      <a:pt x="153" y="69"/>
                    </a:lnTo>
                    <a:lnTo>
                      <a:pt x="152" y="61"/>
                    </a:lnTo>
                    <a:lnTo>
                      <a:pt x="150" y="55"/>
                    </a:lnTo>
                    <a:lnTo>
                      <a:pt x="148" y="47"/>
                    </a:lnTo>
                    <a:lnTo>
                      <a:pt x="145" y="41"/>
                    </a:lnTo>
                    <a:lnTo>
                      <a:pt x="140" y="34"/>
                    </a:lnTo>
                    <a:lnTo>
                      <a:pt x="136" y="28"/>
                    </a:lnTo>
                    <a:lnTo>
                      <a:pt x="132" y="22"/>
                    </a:lnTo>
                    <a:lnTo>
                      <a:pt x="125" y="18"/>
                    </a:lnTo>
                    <a:lnTo>
                      <a:pt x="120" y="14"/>
                    </a:lnTo>
                    <a:lnTo>
                      <a:pt x="113" y="9"/>
                    </a:lnTo>
                    <a:lnTo>
                      <a:pt x="107" y="6"/>
                    </a:lnTo>
                    <a:lnTo>
                      <a:pt x="99" y="4"/>
                    </a:lnTo>
                    <a:lnTo>
                      <a:pt x="92" y="2"/>
                    </a:lnTo>
                    <a:lnTo>
                      <a:pt x="84" y="1"/>
                    </a:lnTo>
                    <a:lnTo>
                      <a:pt x="77" y="0"/>
                    </a:lnTo>
                    <a:lnTo>
                      <a:pt x="77" y="0"/>
                    </a:lnTo>
                    <a:close/>
                    <a:moveTo>
                      <a:pt x="77" y="140"/>
                    </a:moveTo>
                    <a:lnTo>
                      <a:pt x="77" y="140"/>
                    </a:lnTo>
                    <a:lnTo>
                      <a:pt x="70" y="140"/>
                    </a:lnTo>
                    <a:lnTo>
                      <a:pt x="64" y="139"/>
                    </a:lnTo>
                    <a:lnTo>
                      <a:pt x="52" y="135"/>
                    </a:lnTo>
                    <a:lnTo>
                      <a:pt x="42" y="129"/>
                    </a:lnTo>
                    <a:lnTo>
                      <a:pt x="32" y="122"/>
                    </a:lnTo>
                    <a:lnTo>
                      <a:pt x="25" y="112"/>
                    </a:lnTo>
                    <a:lnTo>
                      <a:pt x="18" y="101"/>
                    </a:lnTo>
                    <a:lnTo>
                      <a:pt x="15" y="89"/>
                    </a:lnTo>
                    <a:lnTo>
                      <a:pt x="14" y="84"/>
                    </a:lnTo>
                    <a:lnTo>
                      <a:pt x="14" y="77"/>
                    </a:lnTo>
                    <a:lnTo>
                      <a:pt x="14" y="77"/>
                    </a:lnTo>
                    <a:lnTo>
                      <a:pt x="14" y="71"/>
                    </a:lnTo>
                    <a:lnTo>
                      <a:pt x="15" y="64"/>
                    </a:lnTo>
                    <a:lnTo>
                      <a:pt x="18" y="52"/>
                    </a:lnTo>
                    <a:lnTo>
                      <a:pt x="25" y="42"/>
                    </a:lnTo>
                    <a:lnTo>
                      <a:pt x="32" y="33"/>
                    </a:lnTo>
                    <a:lnTo>
                      <a:pt x="42" y="24"/>
                    </a:lnTo>
                    <a:lnTo>
                      <a:pt x="52" y="19"/>
                    </a:lnTo>
                    <a:lnTo>
                      <a:pt x="64" y="16"/>
                    </a:lnTo>
                    <a:lnTo>
                      <a:pt x="70" y="15"/>
                    </a:lnTo>
                    <a:lnTo>
                      <a:pt x="77" y="14"/>
                    </a:lnTo>
                    <a:lnTo>
                      <a:pt x="77" y="14"/>
                    </a:lnTo>
                    <a:lnTo>
                      <a:pt x="83" y="15"/>
                    </a:lnTo>
                    <a:lnTo>
                      <a:pt x="89" y="16"/>
                    </a:lnTo>
                    <a:lnTo>
                      <a:pt x="101" y="19"/>
                    </a:lnTo>
                    <a:lnTo>
                      <a:pt x="112" y="24"/>
                    </a:lnTo>
                    <a:lnTo>
                      <a:pt x="121" y="33"/>
                    </a:lnTo>
                    <a:lnTo>
                      <a:pt x="128" y="42"/>
                    </a:lnTo>
                    <a:lnTo>
                      <a:pt x="135" y="52"/>
                    </a:lnTo>
                    <a:lnTo>
                      <a:pt x="138" y="64"/>
                    </a:lnTo>
                    <a:lnTo>
                      <a:pt x="139" y="71"/>
                    </a:lnTo>
                    <a:lnTo>
                      <a:pt x="139" y="77"/>
                    </a:lnTo>
                    <a:lnTo>
                      <a:pt x="139" y="77"/>
                    </a:lnTo>
                    <a:lnTo>
                      <a:pt x="139" y="84"/>
                    </a:lnTo>
                    <a:lnTo>
                      <a:pt x="138" y="89"/>
                    </a:lnTo>
                    <a:lnTo>
                      <a:pt x="135" y="101"/>
                    </a:lnTo>
                    <a:lnTo>
                      <a:pt x="128" y="112"/>
                    </a:lnTo>
                    <a:lnTo>
                      <a:pt x="121" y="122"/>
                    </a:lnTo>
                    <a:lnTo>
                      <a:pt x="112" y="129"/>
                    </a:lnTo>
                    <a:lnTo>
                      <a:pt x="101" y="135"/>
                    </a:lnTo>
                    <a:lnTo>
                      <a:pt x="89" y="139"/>
                    </a:lnTo>
                    <a:lnTo>
                      <a:pt x="83" y="140"/>
                    </a:lnTo>
                    <a:lnTo>
                      <a:pt x="77" y="140"/>
                    </a:lnTo>
                    <a:lnTo>
                      <a:pt x="7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38" name="Freeform 82"/>
              <p:cNvSpPr>
                <a:spLocks noEditPoints="1"/>
              </p:cNvSpPr>
              <p:nvPr/>
            </p:nvSpPr>
            <p:spPr bwMode="auto">
              <a:xfrm>
                <a:off x="3238500" y="3127375"/>
                <a:ext cx="341313" cy="342900"/>
              </a:xfrm>
              <a:custGeom>
                <a:avLst/>
                <a:gdLst>
                  <a:gd name="T0" fmla="*/ 197 w 215"/>
                  <a:gd name="T1" fmla="*/ 83 h 216"/>
                  <a:gd name="T2" fmla="*/ 209 w 215"/>
                  <a:gd name="T3" fmla="*/ 70 h 216"/>
                  <a:gd name="T4" fmla="*/ 171 w 215"/>
                  <a:gd name="T5" fmla="*/ 42 h 216"/>
                  <a:gd name="T6" fmla="*/ 143 w 215"/>
                  <a:gd name="T7" fmla="*/ 4 h 216"/>
                  <a:gd name="T8" fmla="*/ 129 w 215"/>
                  <a:gd name="T9" fmla="*/ 18 h 216"/>
                  <a:gd name="T10" fmla="*/ 83 w 215"/>
                  <a:gd name="T11" fmla="*/ 18 h 216"/>
                  <a:gd name="T12" fmla="*/ 69 w 215"/>
                  <a:gd name="T13" fmla="*/ 5 h 216"/>
                  <a:gd name="T14" fmla="*/ 41 w 215"/>
                  <a:gd name="T15" fmla="*/ 41 h 216"/>
                  <a:gd name="T16" fmla="*/ 3 w 215"/>
                  <a:gd name="T17" fmla="*/ 71 h 216"/>
                  <a:gd name="T18" fmla="*/ 14 w 215"/>
                  <a:gd name="T19" fmla="*/ 86 h 216"/>
                  <a:gd name="T20" fmla="*/ 13 w 215"/>
                  <a:gd name="T21" fmla="*/ 132 h 216"/>
                  <a:gd name="T22" fmla="*/ 4 w 215"/>
                  <a:gd name="T23" fmla="*/ 146 h 216"/>
                  <a:gd name="T24" fmla="*/ 36 w 215"/>
                  <a:gd name="T25" fmla="*/ 175 h 216"/>
                  <a:gd name="T26" fmla="*/ 71 w 215"/>
                  <a:gd name="T27" fmla="*/ 212 h 216"/>
                  <a:gd name="T28" fmla="*/ 86 w 215"/>
                  <a:gd name="T29" fmla="*/ 203 h 216"/>
                  <a:gd name="T30" fmla="*/ 130 w 215"/>
                  <a:gd name="T31" fmla="*/ 202 h 216"/>
                  <a:gd name="T32" fmla="*/ 144 w 215"/>
                  <a:gd name="T33" fmla="*/ 211 h 216"/>
                  <a:gd name="T34" fmla="*/ 174 w 215"/>
                  <a:gd name="T35" fmla="*/ 177 h 216"/>
                  <a:gd name="T36" fmla="*/ 210 w 215"/>
                  <a:gd name="T37" fmla="*/ 144 h 216"/>
                  <a:gd name="T38" fmla="*/ 198 w 215"/>
                  <a:gd name="T39" fmla="*/ 130 h 216"/>
                  <a:gd name="T40" fmla="*/ 184 w 215"/>
                  <a:gd name="T41" fmla="*/ 161 h 216"/>
                  <a:gd name="T42" fmla="*/ 169 w 215"/>
                  <a:gd name="T43" fmla="*/ 161 h 216"/>
                  <a:gd name="T44" fmla="*/ 162 w 215"/>
                  <a:gd name="T45" fmla="*/ 185 h 216"/>
                  <a:gd name="T46" fmla="*/ 136 w 215"/>
                  <a:gd name="T47" fmla="*/ 186 h 216"/>
                  <a:gd name="T48" fmla="*/ 118 w 215"/>
                  <a:gd name="T49" fmla="*/ 191 h 216"/>
                  <a:gd name="T50" fmla="*/ 98 w 215"/>
                  <a:gd name="T51" fmla="*/ 191 h 216"/>
                  <a:gd name="T52" fmla="*/ 80 w 215"/>
                  <a:gd name="T53" fmla="*/ 187 h 216"/>
                  <a:gd name="T54" fmla="*/ 54 w 215"/>
                  <a:gd name="T55" fmla="*/ 186 h 216"/>
                  <a:gd name="T56" fmla="*/ 54 w 215"/>
                  <a:gd name="T57" fmla="*/ 173 h 216"/>
                  <a:gd name="T58" fmla="*/ 30 w 215"/>
                  <a:gd name="T59" fmla="*/ 162 h 216"/>
                  <a:gd name="T60" fmla="*/ 29 w 215"/>
                  <a:gd name="T61" fmla="*/ 137 h 216"/>
                  <a:gd name="T62" fmla="*/ 26 w 215"/>
                  <a:gd name="T63" fmla="*/ 120 h 216"/>
                  <a:gd name="T64" fmla="*/ 26 w 215"/>
                  <a:gd name="T65" fmla="*/ 98 h 216"/>
                  <a:gd name="T66" fmla="*/ 30 w 215"/>
                  <a:gd name="T67" fmla="*/ 83 h 216"/>
                  <a:gd name="T68" fmla="*/ 29 w 215"/>
                  <a:gd name="T69" fmla="*/ 55 h 216"/>
                  <a:gd name="T70" fmla="*/ 46 w 215"/>
                  <a:gd name="T71" fmla="*/ 56 h 216"/>
                  <a:gd name="T72" fmla="*/ 53 w 215"/>
                  <a:gd name="T73" fmla="*/ 31 h 216"/>
                  <a:gd name="T74" fmla="*/ 81 w 215"/>
                  <a:gd name="T75" fmla="*/ 33 h 216"/>
                  <a:gd name="T76" fmla="*/ 95 w 215"/>
                  <a:gd name="T77" fmla="*/ 30 h 216"/>
                  <a:gd name="T78" fmla="*/ 117 w 215"/>
                  <a:gd name="T79" fmla="*/ 30 h 216"/>
                  <a:gd name="T80" fmla="*/ 130 w 215"/>
                  <a:gd name="T81" fmla="*/ 33 h 216"/>
                  <a:gd name="T82" fmla="*/ 159 w 215"/>
                  <a:gd name="T83" fmla="*/ 30 h 216"/>
                  <a:gd name="T84" fmla="*/ 158 w 215"/>
                  <a:gd name="T85" fmla="*/ 49 h 216"/>
                  <a:gd name="T86" fmla="*/ 183 w 215"/>
                  <a:gd name="T87" fmla="*/ 53 h 216"/>
                  <a:gd name="T88" fmla="*/ 181 w 215"/>
                  <a:gd name="T89" fmla="*/ 82 h 216"/>
                  <a:gd name="T90" fmla="*/ 185 w 215"/>
                  <a:gd name="T91" fmla="*/ 95 h 216"/>
                  <a:gd name="T92" fmla="*/ 186 w 215"/>
                  <a:gd name="T93" fmla="*/ 118 h 216"/>
                  <a:gd name="T94" fmla="*/ 183 w 215"/>
                  <a:gd name="T95" fmla="*/ 13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216">
                    <a:moveTo>
                      <a:pt x="215" y="126"/>
                    </a:moveTo>
                    <a:lnTo>
                      <a:pt x="215" y="87"/>
                    </a:lnTo>
                    <a:lnTo>
                      <a:pt x="197" y="83"/>
                    </a:lnTo>
                    <a:lnTo>
                      <a:pt x="197" y="83"/>
                    </a:lnTo>
                    <a:lnTo>
                      <a:pt x="196" y="82"/>
                    </a:lnTo>
                    <a:lnTo>
                      <a:pt x="209" y="70"/>
                    </a:lnTo>
                    <a:lnTo>
                      <a:pt x="190" y="37"/>
                    </a:lnTo>
                    <a:lnTo>
                      <a:pt x="171" y="42"/>
                    </a:lnTo>
                    <a:lnTo>
                      <a:pt x="171" y="42"/>
                    </a:lnTo>
                    <a:lnTo>
                      <a:pt x="171" y="41"/>
                    </a:lnTo>
                    <a:lnTo>
                      <a:pt x="177" y="24"/>
                    </a:lnTo>
                    <a:lnTo>
                      <a:pt x="143" y="4"/>
                    </a:lnTo>
                    <a:lnTo>
                      <a:pt x="130" y="18"/>
                    </a:lnTo>
                    <a:lnTo>
                      <a:pt x="130" y="18"/>
                    </a:lnTo>
                    <a:lnTo>
                      <a:pt x="129" y="18"/>
                    </a:lnTo>
                    <a:lnTo>
                      <a:pt x="125" y="0"/>
                    </a:lnTo>
                    <a:lnTo>
                      <a:pt x="86" y="0"/>
                    </a:lnTo>
                    <a:lnTo>
                      <a:pt x="83" y="18"/>
                    </a:lnTo>
                    <a:lnTo>
                      <a:pt x="83" y="18"/>
                    </a:lnTo>
                    <a:lnTo>
                      <a:pt x="81" y="18"/>
                    </a:lnTo>
                    <a:lnTo>
                      <a:pt x="69" y="5"/>
                    </a:lnTo>
                    <a:lnTo>
                      <a:pt x="35" y="25"/>
                    </a:lnTo>
                    <a:lnTo>
                      <a:pt x="41" y="41"/>
                    </a:lnTo>
                    <a:lnTo>
                      <a:pt x="41" y="41"/>
                    </a:lnTo>
                    <a:lnTo>
                      <a:pt x="39" y="43"/>
                    </a:lnTo>
                    <a:lnTo>
                      <a:pt x="22" y="38"/>
                    </a:lnTo>
                    <a:lnTo>
                      <a:pt x="3" y="71"/>
                    </a:lnTo>
                    <a:lnTo>
                      <a:pt x="15" y="82"/>
                    </a:lnTo>
                    <a:lnTo>
                      <a:pt x="15" y="82"/>
                    </a:lnTo>
                    <a:lnTo>
                      <a:pt x="14" y="86"/>
                    </a:lnTo>
                    <a:lnTo>
                      <a:pt x="0" y="90"/>
                    </a:lnTo>
                    <a:lnTo>
                      <a:pt x="0" y="128"/>
                    </a:lnTo>
                    <a:lnTo>
                      <a:pt x="13" y="132"/>
                    </a:lnTo>
                    <a:lnTo>
                      <a:pt x="13" y="132"/>
                    </a:lnTo>
                    <a:lnTo>
                      <a:pt x="15" y="137"/>
                    </a:lnTo>
                    <a:lnTo>
                      <a:pt x="4" y="146"/>
                    </a:lnTo>
                    <a:lnTo>
                      <a:pt x="23" y="179"/>
                    </a:lnTo>
                    <a:lnTo>
                      <a:pt x="36" y="175"/>
                    </a:lnTo>
                    <a:lnTo>
                      <a:pt x="36" y="175"/>
                    </a:lnTo>
                    <a:lnTo>
                      <a:pt x="41" y="180"/>
                    </a:lnTo>
                    <a:lnTo>
                      <a:pt x="37" y="192"/>
                    </a:lnTo>
                    <a:lnTo>
                      <a:pt x="71" y="212"/>
                    </a:lnTo>
                    <a:lnTo>
                      <a:pt x="80" y="202"/>
                    </a:lnTo>
                    <a:lnTo>
                      <a:pt x="80" y="202"/>
                    </a:lnTo>
                    <a:lnTo>
                      <a:pt x="86" y="203"/>
                    </a:lnTo>
                    <a:lnTo>
                      <a:pt x="88" y="216"/>
                    </a:lnTo>
                    <a:lnTo>
                      <a:pt x="127" y="216"/>
                    </a:lnTo>
                    <a:lnTo>
                      <a:pt x="130" y="202"/>
                    </a:lnTo>
                    <a:lnTo>
                      <a:pt x="130" y="202"/>
                    </a:lnTo>
                    <a:lnTo>
                      <a:pt x="136" y="201"/>
                    </a:lnTo>
                    <a:lnTo>
                      <a:pt x="144" y="211"/>
                    </a:lnTo>
                    <a:lnTo>
                      <a:pt x="179" y="191"/>
                    </a:lnTo>
                    <a:lnTo>
                      <a:pt x="174" y="177"/>
                    </a:lnTo>
                    <a:lnTo>
                      <a:pt x="174" y="177"/>
                    </a:lnTo>
                    <a:lnTo>
                      <a:pt x="177" y="173"/>
                    </a:lnTo>
                    <a:lnTo>
                      <a:pt x="191" y="177"/>
                    </a:lnTo>
                    <a:lnTo>
                      <a:pt x="210" y="144"/>
                    </a:lnTo>
                    <a:lnTo>
                      <a:pt x="198" y="133"/>
                    </a:lnTo>
                    <a:lnTo>
                      <a:pt x="198" y="133"/>
                    </a:lnTo>
                    <a:lnTo>
                      <a:pt x="198" y="130"/>
                    </a:lnTo>
                    <a:lnTo>
                      <a:pt x="215" y="126"/>
                    </a:lnTo>
                    <a:close/>
                    <a:moveTo>
                      <a:pt x="193" y="147"/>
                    </a:moveTo>
                    <a:lnTo>
                      <a:pt x="184" y="161"/>
                    </a:lnTo>
                    <a:lnTo>
                      <a:pt x="172" y="157"/>
                    </a:lnTo>
                    <a:lnTo>
                      <a:pt x="169" y="161"/>
                    </a:lnTo>
                    <a:lnTo>
                      <a:pt x="169" y="161"/>
                    </a:lnTo>
                    <a:lnTo>
                      <a:pt x="161" y="169"/>
                    </a:lnTo>
                    <a:lnTo>
                      <a:pt x="157" y="173"/>
                    </a:lnTo>
                    <a:lnTo>
                      <a:pt x="162" y="185"/>
                    </a:lnTo>
                    <a:lnTo>
                      <a:pt x="148" y="192"/>
                    </a:lnTo>
                    <a:lnTo>
                      <a:pt x="140" y="184"/>
                    </a:lnTo>
                    <a:lnTo>
                      <a:pt x="136" y="186"/>
                    </a:lnTo>
                    <a:lnTo>
                      <a:pt x="136" y="186"/>
                    </a:lnTo>
                    <a:lnTo>
                      <a:pt x="123" y="190"/>
                    </a:lnTo>
                    <a:lnTo>
                      <a:pt x="118" y="191"/>
                    </a:lnTo>
                    <a:lnTo>
                      <a:pt x="116" y="202"/>
                    </a:lnTo>
                    <a:lnTo>
                      <a:pt x="100" y="202"/>
                    </a:lnTo>
                    <a:lnTo>
                      <a:pt x="98" y="191"/>
                    </a:lnTo>
                    <a:lnTo>
                      <a:pt x="93" y="190"/>
                    </a:lnTo>
                    <a:lnTo>
                      <a:pt x="93" y="190"/>
                    </a:lnTo>
                    <a:lnTo>
                      <a:pt x="80" y="187"/>
                    </a:lnTo>
                    <a:lnTo>
                      <a:pt x="75" y="186"/>
                    </a:lnTo>
                    <a:lnTo>
                      <a:pt x="68" y="193"/>
                    </a:lnTo>
                    <a:lnTo>
                      <a:pt x="54" y="186"/>
                    </a:lnTo>
                    <a:lnTo>
                      <a:pt x="57" y="176"/>
                    </a:lnTo>
                    <a:lnTo>
                      <a:pt x="54" y="173"/>
                    </a:lnTo>
                    <a:lnTo>
                      <a:pt x="54" y="173"/>
                    </a:lnTo>
                    <a:lnTo>
                      <a:pt x="44" y="163"/>
                    </a:lnTo>
                    <a:lnTo>
                      <a:pt x="41" y="159"/>
                    </a:lnTo>
                    <a:lnTo>
                      <a:pt x="30" y="162"/>
                    </a:lnTo>
                    <a:lnTo>
                      <a:pt x="22" y="149"/>
                    </a:lnTo>
                    <a:lnTo>
                      <a:pt x="31" y="141"/>
                    </a:lnTo>
                    <a:lnTo>
                      <a:pt x="29" y="137"/>
                    </a:lnTo>
                    <a:lnTo>
                      <a:pt x="29" y="137"/>
                    </a:lnTo>
                    <a:lnTo>
                      <a:pt x="27" y="124"/>
                    </a:lnTo>
                    <a:lnTo>
                      <a:pt x="26" y="120"/>
                    </a:lnTo>
                    <a:lnTo>
                      <a:pt x="14" y="117"/>
                    </a:lnTo>
                    <a:lnTo>
                      <a:pt x="14" y="100"/>
                    </a:lnTo>
                    <a:lnTo>
                      <a:pt x="26" y="98"/>
                    </a:lnTo>
                    <a:lnTo>
                      <a:pt x="27" y="94"/>
                    </a:lnTo>
                    <a:lnTo>
                      <a:pt x="27" y="94"/>
                    </a:lnTo>
                    <a:lnTo>
                      <a:pt x="30" y="83"/>
                    </a:lnTo>
                    <a:lnTo>
                      <a:pt x="32" y="78"/>
                    </a:lnTo>
                    <a:lnTo>
                      <a:pt x="21" y="69"/>
                    </a:lnTo>
                    <a:lnTo>
                      <a:pt x="29" y="55"/>
                    </a:lnTo>
                    <a:lnTo>
                      <a:pt x="43" y="59"/>
                    </a:lnTo>
                    <a:lnTo>
                      <a:pt x="46" y="56"/>
                    </a:lnTo>
                    <a:lnTo>
                      <a:pt x="46" y="56"/>
                    </a:lnTo>
                    <a:lnTo>
                      <a:pt x="54" y="49"/>
                    </a:lnTo>
                    <a:lnTo>
                      <a:pt x="57" y="46"/>
                    </a:lnTo>
                    <a:lnTo>
                      <a:pt x="53" y="31"/>
                    </a:lnTo>
                    <a:lnTo>
                      <a:pt x="67" y="24"/>
                    </a:lnTo>
                    <a:lnTo>
                      <a:pt x="76" y="34"/>
                    </a:lnTo>
                    <a:lnTo>
                      <a:pt x="81" y="33"/>
                    </a:lnTo>
                    <a:lnTo>
                      <a:pt x="81" y="33"/>
                    </a:lnTo>
                    <a:lnTo>
                      <a:pt x="89" y="31"/>
                    </a:lnTo>
                    <a:lnTo>
                      <a:pt x="95" y="30"/>
                    </a:lnTo>
                    <a:lnTo>
                      <a:pt x="98" y="14"/>
                    </a:lnTo>
                    <a:lnTo>
                      <a:pt x="114" y="14"/>
                    </a:lnTo>
                    <a:lnTo>
                      <a:pt x="117" y="30"/>
                    </a:lnTo>
                    <a:lnTo>
                      <a:pt x="122" y="31"/>
                    </a:lnTo>
                    <a:lnTo>
                      <a:pt x="122" y="31"/>
                    </a:lnTo>
                    <a:lnTo>
                      <a:pt x="130" y="33"/>
                    </a:lnTo>
                    <a:lnTo>
                      <a:pt x="135" y="34"/>
                    </a:lnTo>
                    <a:lnTo>
                      <a:pt x="145" y="23"/>
                    </a:lnTo>
                    <a:lnTo>
                      <a:pt x="159" y="30"/>
                    </a:lnTo>
                    <a:lnTo>
                      <a:pt x="154" y="46"/>
                    </a:lnTo>
                    <a:lnTo>
                      <a:pt x="158" y="49"/>
                    </a:lnTo>
                    <a:lnTo>
                      <a:pt x="158" y="49"/>
                    </a:lnTo>
                    <a:lnTo>
                      <a:pt x="165" y="55"/>
                    </a:lnTo>
                    <a:lnTo>
                      <a:pt x="167" y="58"/>
                    </a:lnTo>
                    <a:lnTo>
                      <a:pt x="183" y="53"/>
                    </a:lnTo>
                    <a:lnTo>
                      <a:pt x="192" y="67"/>
                    </a:lnTo>
                    <a:lnTo>
                      <a:pt x="180" y="78"/>
                    </a:lnTo>
                    <a:lnTo>
                      <a:pt x="181" y="82"/>
                    </a:lnTo>
                    <a:lnTo>
                      <a:pt x="181" y="82"/>
                    </a:lnTo>
                    <a:lnTo>
                      <a:pt x="184" y="91"/>
                    </a:lnTo>
                    <a:lnTo>
                      <a:pt x="185" y="95"/>
                    </a:lnTo>
                    <a:lnTo>
                      <a:pt x="201" y="98"/>
                    </a:lnTo>
                    <a:lnTo>
                      <a:pt x="201" y="114"/>
                    </a:lnTo>
                    <a:lnTo>
                      <a:pt x="186" y="118"/>
                    </a:lnTo>
                    <a:lnTo>
                      <a:pt x="185" y="123"/>
                    </a:lnTo>
                    <a:lnTo>
                      <a:pt x="185" y="123"/>
                    </a:lnTo>
                    <a:lnTo>
                      <a:pt x="183" y="133"/>
                    </a:lnTo>
                    <a:lnTo>
                      <a:pt x="182" y="137"/>
                    </a:lnTo>
                    <a:lnTo>
                      <a:pt x="193" y="1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39" name="Freeform 83"/>
              <p:cNvSpPr>
                <a:spLocks noEditPoints="1"/>
              </p:cNvSpPr>
              <p:nvPr/>
            </p:nvSpPr>
            <p:spPr bwMode="auto">
              <a:xfrm>
                <a:off x="3335338" y="3232150"/>
                <a:ext cx="142875" cy="141288"/>
              </a:xfrm>
              <a:custGeom>
                <a:avLst/>
                <a:gdLst>
                  <a:gd name="T0" fmla="*/ 44 w 90"/>
                  <a:gd name="T1" fmla="*/ 0 h 89"/>
                  <a:gd name="T2" fmla="*/ 27 w 90"/>
                  <a:gd name="T3" fmla="*/ 3 h 89"/>
                  <a:gd name="T4" fmla="*/ 13 w 90"/>
                  <a:gd name="T5" fmla="*/ 13 h 89"/>
                  <a:gd name="T6" fmla="*/ 3 w 90"/>
                  <a:gd name="T7" fmla="*/ 27 h 89"/>
                  <a:gd name="T8" fmla="*/ 0 w 90"/>
                  <a:gd name="T9" fmla="*/ 44 h 89"/>
                  <a:gd name="T10" fmla="*/ 1 w 90"/>
                  <a:gd name="T11" fmla="*/ 54 h 89"/>
                  <a:gd name="T12" fmla="*/ 8 w 90"/>
                  <a:gd name="T13" fmla="*/ 70 h 89"/>
                  <a:gd name="T14" fmla="*/ 20 w 90"/>
                  <a:gd name="T15" fmla="*/ 82 h 89"/>
                  <a:gd name="T16" fmla="*/ 36 w 90"/>
                  <a:gd name="T17" fmla="*/ 88 h 89"/>
                  <a:gd name="T18" fmla="*/ 44 w 90"/>
                  <a:gd name="T19" fmla="*/ 89 h 89"/>
                  <a:gd name="T20" fmla="*/ 62 w 90"/>
                  <a:gd name="T21" fmla="*/ 86 h 89"/>
                  <a:gd name="T22" fmla="*/ 77 w 90"/>
                  <a:gd name="T23" fmla="*/ 76 h 89"/>
                  <a:gd name="T24" fmla="*/ 86 w 90"/>
                  <a:gd name="T25" fmla="*/ 62 h 89"/>
                  <a:gd name="T26" fmla="*/ 90 w 90"/>
                  <a:gd name="T27" fmla="*/ 44 h 89"/>
                  <a:gd name="T28" fmla="*/ 89 w 90"/>
                  <a:gd name="T29" fmla="*/ 35 h 89"/>
                  <a:gd name="T30" fmla="*/ 82 w 90"/>
                  <a:gd name="T31" fmla="*/ 19 h 89"/>
                  <a:gd name="T32" fmla="*/ 69 w 90"/>
                  <a:gd name="T33" fmla="*/ 7 h 89"/>
                  <a:gd name="T34" fmla="*/ 54 w 90"/>
                  <a:gd name="T35" fmla="*/ 1 h 89"/>
                  <a:gd name="T36" fmla="*/ 44 w 90"/>
                  <a:gd name="T37" fmla="*/ 0 h 89"/>
                  <a:gd name="T38" fmla="*/ 44 w 90"/>
                  <a:gd name="T39" fmla="*/ 75 h 89"/>
                  <a:gd name="T40" fmla="*/ 33 w 90"/>
                  <a:gd name="T41" fmla="*/ 73 h 89"/>
                  <a:gd name="T42" fmla="*/ 23 w 90"/>
                  <a:gd name="T43" fmla="*/ 66 h 89"/>
                  <a:gd name="T44" fmla="*/ 16 w 90"/>
                  <a:gd name="T45" fmla="*/ 56 h 89"/>
                  <a:gd name="T46" fmla="*/ 14 w 90"/>
                  <a:gd name="T47" fmla="*/ 44 h 89"/>
                  <a:gd name="T48" fmla="*/ 14 w 90"/>
                  <a:gd name="T49" fmla="*/ 39 h 89"/>
                  <a:gd name="T50" fmla="*/ 20 w 90"/>
                  <a:gd name="T51" fmla="*/ 28 h 89"/>
                  <a:gd name="T52" fmla="*/ 27 w 90"/>
                  <a:gd name="T53" fmla="*/ 19 h 89"/>
                  <a:gd name="T54" fmla="*/ 39 w 90"/>
                  <a:gd name="T55" fmla="*/ 15 h 89"/>
                  <a:gd name="T56" fmla="*/ 44 w 90"/>
                  <a:gd name="T57" fmla="*/ 14 h 89"/>
                  <a:gd name="T58" fmla="*/ 56 w 90"/>
                  <a:gd name="T59" fmla="*/ 16 h 89"/>
                  <a:gd name="T60" fmla="*/ 66 w 90"/>
                  <a:gd name="T61" fmla="*/ 22 h 89"/>
                  <a:gd name="T62" fmla="*/ 73 w 90"/>
                  <a:gd name="T63" fmla="*/ 32 h 89"/>
                  <a:gd name="T64" fmla="*/ 76 w 90"/>
                  <a:gd name="T65" fmla="*/ 44 h 89"/>
                  <a:gd name="T66" fmla="*/ 75 w 90"/>
                  <a:gd name="T67" fmla="*/ 51 h 89"/>
                  <a:gd name="T68" fmla="*/ 70 w 90"/>
                  <a:gd name="T69" fmla="*/ 61 h 89"/>
                  <a:gd name="T70" fmla="*/ 62 w 90"/>
                  <a:gd name="T71" fmla="*/ 70 h 89"/>
                  <a:gd name="T72" fmla="*/ 51 w 90"/>
                  <a:gd name="T73" fmla="*/ 74 h 89"/>
                  <a:gd name="T74" fmla="*/ 44 w 90"/>
                  <a:gd name="T7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89">
                    <a:moveTo>
                      <a:pt x="44" y="0"/>
                    </a:moveTo>
                    <a:lnTo>
                      <a:pt x="44" y="0"/>
                    </a:lnTo>
                    <a:lnTo>
                      <a:pt x="36" y="1"/>
                    </a:lnTo>
                    <a:lnTo>
                      <a:pt x="27" y="3"/>
                    </a:lnTo>
                    <a:lnTo>
                      <a:pt x="20" y="7"/>
                    </a:lnTo>
                    <a:lnTo>
                      <a:pt x="13" y="13"/>
                    </a:lnTo>
                    <a:lnTo>
                      <a:pt x="8" y="19"/>
                    </a:lnTo>
                    <a:lnTo>
                      <a:pt x="3" y="27"/>
                    </a:lnTo>
                    <a:lnTo>
                      <a:pt x="1" y="35"/>
                    </a:lnTo>
                    <a:lnTo>
                      <a:pt x="0" y="44"/>
                    </a:lnTo>
                    <a:lnTo>
                      <a:pt x="0" y="44"/>
                    </a:lnTo>
                    <a:lnTo>
                      <a:pt x="1" y="54"/>
                    </a:lnTo>
                    <a:lnTo>
                      <a:pt x="3" y="62"/>
                    </a:lnTo>
                    <a:lnTo>
                      <a:pt x="8" y="70"/>
                    </a:lnTo>
                    <a:lnTo>
                      <a:pt x="13" y="76"/>
                    </a:lnTo>
                    <a:lnTo>
                      <a:pt x="20" y="82"/>
                    </a:lnTo>
                    <a:lnTo>
                      <a:pt x="27" y="86"/>
                    </a:lnTo>
                    <a:lnTo>
                      <a:pt x="36" y="88"/>
                    </a:lnTo>
                    <a:lnTo>
                      <a:pt x="44" y="89"/>
                    </a:lnTo>
                    <a:lnTo>
                      <a:pt x="44" y="89"/>
                    </a:lnTo>
                    <a:lnTo>
                      <a:pt x="54" y="88"/>
                    </a:lnTo>
                    <a:lnTo>
                      <a:pt x="62" y="86"/>
                    </a:lnTo>
                    <a:lnTo>
                      <a:pt x="69" y="82"/>
                    </a:lnTo>
                    <a:lnTo>
                      <a:pt x="77" y="76"/>
                    </a:lnTo>
                    <a:lnTo>
                      <a:pt x="82" y="70"/>
                    </a:lnTo>
                    <a:lnTo>
                      <a:pt x="86" y="62"/>
                    </a:lnTo>
                    <a:lnTo>
                      <a:pt x="89" y="54"/>
                    </a:lnTo>
                    <a:lnTo>
                      <a:pt x="90" y="44"/>
                    </a:lnTo>
                    <a:lnTo>
                      <a:pt x="90" y="44"/>
                    </a:lnTo>
                    <a:lnTo>
                      <a:pt x="89" y="35"/>
                    </a:lnTo>
                    <a:lnTo>
                      <a:pt x="86" y="27"/>
                    </a:lnTo>
                    <a:lnTo>
                      <a:pt x="82" y="19"/>
                    </a:lnTo>
                    <a:lnTo>
                      <a:pt x="77" y="13"/>
                    </a:lnTo>
                    <a:lnTo>
                      <a:pt x="69" y="7"/>
                    </a:lnTo>
                    <a:lnTo>
                      <a:pt x="62" y="3"/>
                    </a:lnTo>
                    <a:lnTo>
                      <a:pt x="54" y="1"/>
                    </a:lnTo>
                    <a:lnTo>
                      <a:pt x="44" y="0"/>
                    </a:lnTo>
                    <a:lnTo>
                      <a:pt x="44" y="0"/>
                    </a:lnTo>
                    <a:close/>
                    <a:moveTo>
                      <a:pt x="44" y="75"/>
                    </a:moveTo>
                    <a:lnTo>
                      <a:pt x="44" y="75"/>
                    </a:lnTo>
                    <a:lnTo>
                      <a:pt x="39" y="74"/>
                    </a:lnTo>
                    <a:lnTo>
                      <a:pt x="33" y="73"/>
                    </a:lnTo>
                    <a:lnTo>
                      <a:pt x="27" y="70"/>
                    </a:lnTo>
                    <a:lnTo>
                      <a:pt x="23" y="66"/>
                    </a:lnTo>
                    <a:lnTo>
                      <a:pt x="20" y="61"/>
                    </a:lnTo>
                    <a:lnTo>
                      <a:pt x="16" y="56"/>
                    </a:lnTo>
                    <a:lnTo>
                      <a:pt x="14" y="51"/>
                    </a:lnTo>
                    <a:lnTo>
                      <a:pt x="14" y="44"/>
                    </a:lnTo>
                    <a:lnTo>
                      <a:pt x="14" y="44"/>
                    </a:lnTo>
                    <a:lnTo>
                      <a:pt x="14" y="39"/>
                    </a:lnTo>
                    <a:lnTo>
                      <a:pt x="16" y="32"/>
                    </a:lnTo>
                    <a:lnTo>
                      <a:pt x="20" y="28"/>
                    </a:lnTo>
                    <a:lnTo>
                      <a:pt x="23" y="22"/>
                    </a:lnTo>
                    <a:lnTo>
                      <a:pt x="27" y="19"/>
                    </a:lnTo>
                    <a:lnTo>
                      <a:pt x="33" y="16"/>
                    </a:lnTo>
                    <a:lnTo>
                      <a:pt x="39" y="15"/>
                    </a:lnTo>
                    <a:lnTo>
                      <a:pt x="44" y="14"/>
                    </a:lnTo>
                    <a:lnTo>
                      <a:pt x="44" y="14"/>
                    </a:lnTo>
                    <a:lnTo>
                      <a:pt x="51" y="15"/>
                    </a:lnTo>
                    <a:lnTo>
                      <a:pt x="56" y="16"/>
                    </a:lnTo>
                    <a:lnTo>
                      <a:pt x="62" y="19"/>
                    </a:lnTo>
                    <a:lnTo>
                      <a:pt x="66" y="22"/>
                    </a:lnTo>
                    <a:lnTo>
                      <a:pt x="70" y="28"/>
                    </a:lnTo>
                    <a:lnTo>
                      <a:pt x="73" y="32"/>
                    </a:lnTo>
                    <a:lnTo>
                      <a:pt x="75" y="39"/>
                    </a:lnTo>
                    <a:lnTo>
                      <a:pt x="76" y="44"/>
                    </a:lnTo>
                    <a:lnTo>
                      <a:pt x="76" y="44"/>
                    </a:lnTo>
                    <a:lnTo>
                      <a:pt x="75" y="51"/>
                    </a:lnTo>
                    <a:lnTo>
                      <a:pt x="73" y="56"/>
                    </a:lnTo>
                    <a:lnTo>
                      <a:pt x="70" y="61"/>
                    </a:lnTo>
                    <a:lnTo>
                      <a:pt x="66" y="66"/>
                    </a:lnTo>
                    <a:lnTo>
                      <a:pt x="62" y="70"/>
                    </a:lnTo>
                    <a:lnTo>
                      <a:pt x="56" y="73"/>
                    </a:lnTo>
                    <a:lnTo>
                      <a:pt x="51" y="74"/>
                    </a:lnTo>
                    <a:lnTo>
                      <a:pt x="44" y="75"/>
                    </a:lnTo>
                    <a:lnTo>
                      <a:pt x="44"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40" name="Freeform 84"/>
              <p:cNvSpPr>
                <a:spLocks noEditPoints="1"/>
              </p:cNvSpPr>
              <p:nvPr/>
            </p:nvSpPr>
            <p:spPr bwMode="auto">
              <a:xfrm>
                <a:off x="3352800" y="3486150"/>
                <a:ext cx="200025" cy="201613"/>
              </a:xfrm>
              <a:custGeom>
                <a:avLst/>
                <a:gdLst>
                  <a:gd name="T0" fmla="*/ 111 w 126"/>
                  <a:gd name="T1" fmla="*/ 45 h 127"/>
                  <a:gd name="T2" fmla="*/ 117 w 126"/>
                  <a:gd name="T3" fmla="*/ 27 h 127"/>
                  <a:gd name="T4" fmla="*/ 93 w 126"/>
                  <a:gd name="T5" fmla="*/ 10 h 127"/>
                  <a:gd name="T6" fmla="*/ 82 w 126"/>
                  <a:gd name="T7" fmla="*/ 5 h 127"/>
                  <a:gd name="T8" fmla="*/ 53 w 126"/>
                  <a:gd name="T9" fmla="*/ 0 h 127"/>
                  <a:gd name="T10" fmla="*/ 44 w 126"/>
                  <a:gd name="T11" fmla="*/ 15 h 127"/>
                  <a:gd name="T12" fmla="*/ 27 w 126"/>
                  <a:gd name="T13" fmla="*/ 10 h 127"/>
                  <a:gd name="T14" fmla="*/ 11 w 126"/>
                  <a:gd name="T15" fmla="*/ 34 h 127"/>
                  <a:gd name="T16" fmla="*/ 5 w 126"/>
                  <a:gd name="T17" fmla="*/ 45 h 127"/>
                  <a:gd name="T18" fmla="*/ 0 w 126"/>
                  <a:gd name="T19" fmla="*/ 73 h 127"/>
                  <a:gd name="T20" fmla="*/ 15 w 126"/>
                  <a:gd name="T21" fmla="*/ 82 h 127"/>
                  <a:gd name="T22" fmla="*/ 10 w 126"/>
                  <a:gd name="T23" fmla="*/ 100 h 127"/>
                  <a:gd name="T24" fmla="*/ 33 w 126"/>
                  <a:gd name="T25" fmla="*/ 116 h 127"/>
                  <a:gd name="T26" fmla="*/ 44 w 126"/>
                  <a:gd name="T27" fmla="*/ 122 h 127"/>
                  <a:gd name="T28" fmla="*/ 72 w 126"/>
                  <a:gd name="T29" fmla="*/ 127 h 127"/>
                  <a:gd name="T30" fmla="*/ 82 w 126"/>
                  <a:gd name="T31" fmla="*/ 112 h 127"/>
                  <a:gd name="T32" fmla="*/ 99 w 126"/>
                  <a:gd name="T33" fmla="*/ 116 h 127"/>
                  <a:gd name="T34" fmla="*/ 116 w 126"/>
                  <a:gd name="T35" fmla="*/ 93 h 127"/>
                  <a:gd name="T36" fmla="*/ 121 w 126"/>
                  <a:gd name="T37" fmla="*/ 82 h 127"/>
                  <a:gd name="T38" fmla="*/ 126 w 126"/>
                  <a:gd name="T39" fmla="*/ 54 h 127"/>
                  <a:gd name="T40" fmla="*/ 98 w 126"/>
                  <a:gd name="T41" fmla="*/ 73 h 127"/>
                  <a:gd name="T42" fmla="*/ 100 w 126"/>
                  <a:gd name="T43" fmla="*/ 96 h 127"/>
                  <a:gd name="T44" fmla="*/ 81 w 126"/>
                  <a:gd name="T45" fmla="*/ 95 h 127"/>
                  <a:gd name="T46" fmla="*/ 67 w 126"/>
                  <a:gd name="T47" fmla="*/ 113 h 127"/>
                  <a:gd name="T48" fmla="*/ 54 w 126"/>
                  <a:gd name="T49" fmla="*/ 98 h 127"/>
                  <a:gd name="T50" fmla="*/ 31 w 126"/>
                  <a:gd name="T51" fmla="*/ 101 h 127"/>
                  <a:gd name="T52" fmla="*/ 32 w 126"/>
                  <a:gd name="T53" fmla="*/ 82 h 127"/>
                  <a:gd name="T54" fmla="*/ 14 w 126"/>
                  <a:gd name="T55" fmla="*/ 68 h 127"/>
                  <a:gd name="T56" fmla="*/ 28 w 126"/>
                  <a:gd name="T57" fmla="*/ 54 h 127"/>
                  <a:gd name="T58" fmla="*/ 26 w 126"/>
                  <a:gd name="T59" fmla="*/ 31 h 127"/>
                  <a:gd name="T60" fmla="*/ 45 w 126"/>
                  <a:gd name="T61" fmla="*/ 32 h 127"/>
                  <a:gd name="T62" fmla="*/ 59 w 126"/>
                  <a:gd name="T63" fmla="*/ 14 h 127"/>
                  <a:gd name="T64" fmla="*/ 72 w 126"/>
                  <a:gd name="T65" fmla="*/ 29 h 127"/>
                  <a:gd name="T66" fmla="*/ 95 w 126"/>
                  <a:gd name="T67" fmla="*/ 26 h 127"/>
                  <a:gd name="T68" fmla="*/ 94 w 126"/>
                  <a:gd name="T69" fmla="*/ 45 h 127"/>
                  <a:gd name="T70" fmla="*/ 112 w 126"/>
                  <a:gd name="T71" fmla="*/ 59 h 127"/>
                  <a:gd name="T72" fmla="*/ 98 w 126"/>
                  <a:gd name="T73" fmla="*/ 7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7">
                    <a:moveTo>
                      <a:pt x="121" y="47"/>
                    </a:moveTo>
                    <a:lnTo>
                      <a:pt x="111" y="45"/>
                    </a:lnTo>
                    <a:lnTo>
                      <a:pt x="117" y="35"/>
                    </a:lnTo>
                    <a:lnTo>
                      <a:pt x="117" y="27"/>
                    </a:lnTo>
                    <a:lnTo>
                      <a:pt x="102" y="12"/>
                    </a:lnTo>
                    <a:lnTo>
                      <a:pt x="93" y="10"/>
                    </a:lnTo>
                    <a:lnTo>
                      <a:pt x="84" y="16"/>
                    </a:lnTo>
                    <a:lnTo>
                      <a:pt x="82" y="5"/>
                    </a:lnTo>
                    <a:lnTo>
                      <a:pt x="75" y="0"/>
                    </a:lnTo>
                    <a:lnTo>
                      <a:pt x="53" y="0"/>
                    </a:lnTo>
                    <a:lnTo>
                      <a:pt x="46" y="5"/>
                    </a:lnTo>
                    <a:lnTo>
                      <a:pt x="44" y="15"/>
                    </a:lnTo>
                    <a:lnTo>
                      <a:pt x="36" y="9"/>
                    </a:lnTo>
                    <a:lnTo>
                      <a:pt x="27" y="10"/>
                    </a:lnTo>
                    <a:lnTo>
                      <a:pt x="12" y="26"/>
                    </a:lnTo>
                    <a:lnTo>
                      <a:pt x="11" y="34"/>
                    </a:lnTo>
                    <a:lnTo>
                      <a:pt x="15" y="43"/>
                    </a:lnTo>
                    <a:lnTo>
                      <a:pt x="5" y="45"/>
                    </a:lnTo>
                    <a:lnTo>
                      <a:pt x="0" y="51"/>
                    </a:lnTo>
                    <a:lnTo>
                      <a:pt x="0" y="73"/>
                    </a:lnTo>
                    <a:lnTo>
                      <a:pt x="5" y="80"/>
                    </a:lnTo>
                    <a:lnTo>
                      <a:pt x="15" y="82"/>
                    </a:lnTo>
                    <a:lnTo>
                      <a:pt x="9" y="91"/>
                    </a:lnTo>
                    <a:lnTo>
                      <a:pt x="10" y="100"/>
                    </a:lnTo>
                    <a:lnTo>
                      <a:pt x="25" y="115"/>
                    </a:lnTo>
                    <a:lnTo>
                      <a:pt x="33" y="116"/>
                    </a:lnTo>
                    <a:lnTo>
                      <a:pt x="42" y="111"/>
                    </a:lnTo>
                    <a:lnTo>
                      <a:pt x="44" y="122"/>
                    </a:lnTo>
                    <a:lnTo>
                      <a:pt x="52" y="127"/>
                    </a:lnTo>
                    <a:lnTo>
                      <a:pt x="72" y="127"/>
                    </a:lnTo>
                    <a:lnTo>
                      <a:pt x="80" y="122"/>
                    </a:lnTo>
                    <a:lnTo>
                      <a:pt x="82" y="112"/>
                    </a:lnTo>
                    <a:lnTo>
                      <a:pt x="91" y="117"/>
                    </a:lnTo>
                    <a:lnTo>
                      <a:pt x="99" y="116"/>
                    </a:lnTo>
                    <a:lnTo>
                      <a:pt x="114" y="101"/>
                    </a:lnTo>
                    <a:lnTo>
                      <a:pt x="116" y="93"/>
                    </a:lnTo>
                    <a:lnTo>
                      <a:pt x="111" y="84"/>
                    </a:lnTo>
                    <a:lnTo>
                      <a:pt x="121" y="82"/>
                    </a:lnTo>
                    <a:lnTo>
                      <a:pt x="126" y="75"/>
                    </a:lnTo>
                    <a:lnTo>
                      <a:pt x="126" y="54"/>
                    </a:lnTo>
                    <a:lnTo>
                      <a:pt x="121" y="47"/>
                    </a:lnTo>
                    <a:close/>
                    <a:moveTo>
                      <a:pt x="98" y="73"/>
                    </a:moveTo>
                    <a:lnTo>
                      <a:pt x="94" y="84"/>
                    </a:lnTo>
                    <a:lnTo>
                      <a:pt x="100" y="96"/>
                    </a:lnTo>
                    <a:lnTo>
                      <a:pt x="94" y="102"/>
                    </a:lnTo>
                    <a:lnTo>
                      <a:pt x="81" y="95"/>
                    </a:lnTo>
                    <a:lnTo>
                      <a:pt x="70" y="99"/>
                    </a:lnTo>
                    <a:lnTo>
                      <a:pt x="67" y="113"/>
                    </a:lnTo>
                    <a:lnTo>
                      <a:pt x="57" y="113"/>
                    </a:lnTo>
                    <a:lnTo>
                      <a:pt x="54" y="98"/>
                    </a:lnTo>
                    <a:lnTo>
                      <a:pt x="43" y="94"/>
                    </a:lnTo>
                    <a:lnTo>
                      <a:pt x="31" y="101"/>
                    </a:lnTo>
                    <a:lnTo>
                      <a:pt x="24" y="94"/>
                    </a:lnTo>
                    <a:lnTo>
                      <a:pt x="32" y="82"/>
                    </a:lnTo>
                    <a:lnTo>
                      <a:pt x="28" y="71"/>
                    </a:lnTo>
                    <a:lnTo>
                      <a:pt x="14" y="68"/>
                    </a:lnTo>
                    <a:lnTo>
                      <a:pt x="14" y="58"/>
                    </a:lnTo>
                    <a:lnTo>
                      <a:pt x="28" y="54"/>
                    </a:lnTo>
                    <a:lnTo>
                      <a:pt x="32" y="44"/>
                    </a:lnTo>
                    <a:lnTo>
                      <a:pt x="26" y="31"/>
                    </a:lnTo>
                    <a:lnTo>
                      <a:pt x="32" y="24"/>
                    </a:lnTo>
                    <a:lnTo>
                      <a:pt x="45" y="32"/>
                    </a:lnTo>
                    <a:lnTo>
                      <a:pt x="56" y="28"/>
                    </a:lnTo>
                    <a:lnTo>
                      <a:pt x="59" y="14"/>
                    </a:lnTo>
                    <a:lnTo>
                      <a:pt x="69" y="14"/>
                    </a:lnTo>
                    <a:lnTo>
                      <a:pt x="72" y="29"/>
                    </a:lnTo>
                    <a:lnTo>
                      <a:pt x="83" y="33"/>
                    </a:lnTo>
                    <a:lnTo>
                      <a:pt x="95" y="26"/>
                    </a:lnTo>
                    <a:lnTo>
                      <a:pt x="103" y="33"/>
                    </a:lnTo>
                    <a:lnTo>
                      <a:pt x="94" y="45"/>
                    </a:lnTo>
                    <a:lnTo>
                      <a:pt x="98" y="56"/>
                    </a:lnTo>
                    <a:lnTo>
                      <a:pt x="112" y="59"/>
                    </a:lnTo>
                    <a:lnTo>
                      <a:pt x="112" y="70"/>
                    </a:lnTo>
                    <a:lnTo>
                      <a:pt x="98"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41" name="Freeform 85"/>
              <p:cNvSpPr>
                <a:spLocks noEditPoints="1"/>
              </p:cNvSpPr>
              <p:nvPr/>
            </p:nvSpPr>
            <p:spPr bwMode="auto">
              <a:xfrm>
                <a:off x="3414713" y="3549650"/>
                <a:ext cx="74613" cy="74613"/>
              </a:xfrm>
              <a:custGeom>
                <a:avLst/>
                <a:gdLst>
                  <a:gd name="T0" fmla="*/ 24 w 47"/>
                  <a:gd name="T1" fmla="*/ 0 h 47"/>
                  <a:gd name="T2" fmla="*/ 24 w 47"/>
                  <a:gd name="T3" fmla="*/ 0 h 47"/>
                  <a:gd name="T4" fmla="*/ 19 w 47"/>
                  <a:gd name="T5" fmla="*/ 0 h 47"/>
                  <a:gd name="T6" fmla="*/ 15 w 47"/>
                  <a:gd name="T7" fmla="*/ 2 h 47"/>
                  <a:gd name="T8" fmla="*/ 11 w 47"/>
                  <a:gd name="T9" fmla="*/ 4 h 47"/>
                  <a:gd name="T10" fmla="*/ 7 w 47"/>
                  <a:gd name="T11" fmla="*/ 6 h 47"/>
                  <a:gd name="T12" fmla="*/ 4 w 47"/>
                  <a:gd name="T13" fmla="*/ 10 h 47"/>
                  <a:gd name="T14" fmla="*/ 2 w 47"/>
                  <a:gd name="T15" fmla="*/ 14 h 47"/>
                  <a:gd name="T16" fmla="*/ 1 w 47"/>
                  <a:gd name="T17" fmla="*/ 19 h 47"/>
                  <a:gd name="T18" fmla="*/ 0 w 47"/>
                  <a:gd name="T19" fmla="*/ 23 h 47"/>
                  <a:gd name="T20" fmla="*/ 0 w 47"/>
                  <a:gd name="T21" fmla="*/ 23 h 47"/>
                  <a:gd name="T22" fmla="*/ 1 w 47"/>
                  <a:gd name="T23" fmla="*/ 28 h 47"/>
                  <a:gd name="T24" fmla="*/ 2 w 47"/>
                  <a:gd name="T25" fmla="*/ 33 h 47"/>
                  <a:gd name="T26" fmla="*/ 4 w 47"/>
                  <a:gd name="T27" fmla="*/ 36 h 47"/>
                  <a:gd name="T28" fmla="*/ 7 w 47"/>
                  <a:gd name="T29" fmla="*/ 41 h 47"/>
                  <a:gd name="T30" fmla="*/ 11 w 47"/>
                  <a:gd name="T31" fmla="*/ 43 h 47"/>
                  <a:gd name="T32" fmla="*/ 15 w 47"/>
                  <a:gd name="T33" fmla="*/ 45 h 47"/>
                  <a:gd name="T34" fmla="*/ 19 w 47"/>
                  <a:gd name="T35" fmla="*/ 47 h 47"/>
                  <a:gd name="T36" fmla="*/ 24 w 47"/>
                  <a:gd name="T37" fmla="*/ 47 h 47"/>
                  <a:gd name="T38" fmla="*/ 24 w 47"/>
                  <a:gd name="T39" fmla="*/ 47 h 47"/>
                  <a:gd name="T40" fmla="*/ 29 w 47"/>
                  <a:gd name="T41" fmla="*/ 47 h 47"/>
                  <a:gd name="T42" fmla="*/ 33 w 47"/>
                  <a:gd name="T43" fmla="*/ 45 h 47"/>
                  <a:gd name="T44" fmla="*/ 38 w 47"/>
                  <a:gd name="T45" fmla="*/ 43 h 47"/>
                  <a:gd name="T46" fmla="*/ 41 w 47"/>
                  <a:gd name="T47" fmla="*/ 41 h 47"/>
                  <a:gd name="T48" fmla="*/ 44 w 47"/>
                  <a:gd name="T49" fmla="*/ 36 h 47"/>
                  <a:gd name="T50" fmla="*/ 46 w 47"/>
                  <a:gd name="T51" fmla="*/ 33 h 47"/>
                  <a:gd name="T52" fmla="*/ 47 w 47"/>
                  <a:gd name="T53" fmla="*/ 28 h 47"/>
                  <a:gd name="T54" fmla="*/ 47 w 47"/>
                  <a:gd name="T55" fmla="*/ 23 h 47"/>
                  <a:gd name="T56" fmla="*/ 47 w 47"/>
                  <a:gd name="T57" fmla="*/ 23 h 47"/>
                  <a:gd name="T58" fmla="*/ 47 w 47"/>
                  <a:gd name="T59" fmla="*/ 19 h 47"/>
                  <a:gd name="T60" fmla="*/ 46 w 47"/>
                  <a:gd name="T61" fmla="*/ 14 h 47"/>
                  <a:gd name="T62" fmla="*/ 44 w 47"/>
                  <a:gd name="T63" fmla="*/ 10 h 47"/>
                  <a:gd name="T64" fmla="*/ 41 w 47"/>
                  <a:gd name="T65" fmla="*/ 6 h 47"/>
                  <a:gd name="T66" fmla="*/ 38 w 47"/>
                  <a:gd name="T67" fmla="*/ 4 h 47"/>
                  <a:gd name="T68" fmla="*/ 33 w 47"/>
                  <a:gd name="T69" fmla="*/ 2 h 47"/>
                  <a:gd name="T70" fmla="*/ 29 w 47"/>
                  <a:gd name="T71" fmla="*/ 0 h 47"/>
                  <a:gd name="T72" fmla="*/ 24 w 47"/>
                  <a:gd name="T73" fmla="*/ 0 h 47"/>
                  <a:gd name="T74" fmla="*/ 24 w 47"/>
                  <a:gd name="T75" fmla="*/ 0 h 47"/>
                  <a:gd name="T76" fmla="*/ 24 w 47"/>
                  <a:gd name="T77" fmla="*/ 33 h 47"/>
                  <a:gd name="T78" fmla="*/ 24 w 47"/>
                  <a:gd name="T79" fmla="*/ 33 h 47"/>
                  <a:gd name="T80" fmla="*/ 20 w 47"/>
                  <a:gd name="T81" fmla="*/ 32 h 47"/>
                  <a:gd name="T82" fmla="*/ 17 w 47"/>
                  <a:gd name="T83" fmla="*/ 30 h 47"/>
                  <a:gd name="T84" fmla="*/ 15 w 47"/>
                  <a:gd name="T85" fmla="*/ 27 h 47"/>
                  <a:gd name="T86" fmla="*/ 15 w 47"/>
                  <a:gd name="T87" fmla="*/ 23 h 47"/>
                  <a:gd name="T88" fmla="*/ 15 w 47"/>
                  <a:gd name="T89" fmla="*/ 23 h 47"/>
                  <a:gd name="T90" fmla="*/ 15 w 47"/>
                  <a:gd name="T91" fmla="*/ 20 h 47"/>
                  <a:gd name="T92" fmla="*/ 17 w 47"/>
                  <a:gd name="T93" fmla="*/ 17 h 47"/>
                  <a:gd name="T94" fmla="*/ 20 w 47"/>
                  <a:gd name="T95" fmla="*/ 15 h 47"/>
                  <a:gd name="T96" fmla="*/ 24 w 47"/>
                  <a:gd name="T97" fmla="*/ 14 h 47"/>
                  <a:gd name="T98" fmla="*/ 24 w 47"/>
                  <a:gd name="T99" fmla="*/ 14 h 47"/>
                  <a:gd name="T100" fmla="*/ 28 w 47"/>
                  <a:gd name="T101" fmla="*/ 15 h 47"/>
                  <a:gd name="T102" fmla="*/ 31 w 47"/>
                  <a:gd name="T103" fmla="*/ 17 h 47"/>
                  <a:gd name="T104" fmla="*/ 33 w 47"/>
                  <a:gd name="T105" fmla="*/ 20 h 47"/>
                  <a:gd name="T106" fmla="*/ 33 w 47"/>
                  <a:gd name="T107" fmla="*/ 23 h 47"/>
                  <a:gd name="T108" fmla="*/ 33 w 47"/>
                  <a:gd name="T109" fmla="*/ 23 h 47"/>
                  <a:gd name="T110" fmla="*/ 33 w 47"/>
                  <a:gd name="T111" fmla="*/ 27 h 47"/>
                  <a:gd name="T112" fmla="*/ 31 w 47"/>
                  <a:gd name="T113" fmla="*/ 30 h 47"/>
                  <a:gd name="T114" fmla="*/ 28 w 47"/>
                  <a:gd name="T115" fmla="*/ 32 h 47"/>
                  <a:gd name="T116" fmla="*/ 24 w 47"/>
                  <a:gd name="T117" fmla="*/ 33 h 47"/>
                  <a:gd name="T118" fmla="*/ 24 w 47"/>
                  <a:gd name="T11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 h="47">
                    <a:moveTo>
                      <a:pt x="24" y="0"/>
                    </a:moveTo>
                    <a:lnTo>
                      <a:pt x="24" y="0"/>
                    </a:lnTo>
                    <a:lnTo>
                      <a:pt x="19" y="0"/>
                    </a:lnTo>
                    <a:lnTo>
                      <a:pt x="15" y="2"/>
                    </a:lnTo>
                    <a:lnTo>
                      <a:pt x="11" y="4"/>
                    </a:lnTo>
                    <a:lnTo>
                      <a:pt x="7" y="6"/>
                    </a:lnTo>
                    <a:lnTo>
                      <a:pt x="4" y="10"/>
                    </a:lnTo>
                    <a:lnTo>
                      <a:pt x="2" y="14"/>
                    </a:lnTo>
                    <a:lnTo>
                      <a:pt x="1" y="19"/>
                    </a:lnTo>
                    <a:lnTo>
                      <a:pt x="0" y="23"/>
                    </a:lnTo>
                    <a:lnTo>
                      <a:pt x="0" y="23"/>
                    </a:lnTo>
                    <a:lnTo>
                      <a:pt x="1" y="28"/>
                    </a:lnTo>
                    <a:lnTo>
                      <a:pt x="2" y="33"/>
                    </a:lnTo>
                    <a:lnTo>
                      <a:pt x="4" y="36"/>
                    </a:lnTo>
                    <a:lnTo>
                      <a:pt x="7" y="41"/>
                    </a:lnTo>
                    <a:lnTo>
                      <a:pt x="11" y="43"/>
                    </a:lnTo>
                    <a:lnTo>
                      <a:pt x="15" y="45"/>
                    </a:lnTo>
                    <a:lnTo>
                      <a:pt x="19" y="47"/>
                    </a:lnTo>
                    <a:lnTo>
                      <a:pt x="24" y="47"/>
                    </a:lnTo>
                    <a:lnTo>
                      <a:pt x="24" y="47"/>
                    </a:lnTo>
                    <a:lnTo>
                      <a:pt x="29" y="47"/>
                    </a:lnTo>
                    <a:lnTo>
                      <a:pt x="33" y="45"/>
                    </a:lnTo>
                    <a:lnTo>
                      <a:pt x="38" y="43"/>
                    </a:lnTo>
                    <a:lnTo>
                      <a:pt x="41" y="41"/>
                    </a:lnTo>
                    <a:lnTo>
                      <a:pt x="44" y="36"/>
                    </a:lnTo>
                    <a:lnTo>
                      <a:pt x="46" y="33"/>
                    </a:lnTo>
                    <a:lnTo>
                      <a:pt x="47" y="28"/>
                    </a:lnTo>
                    <a:lnTo>
                      <a:pt x="47" y="23"/>
                    </a:lnTo>
                    <a:lnTo>
                      <a:pt x="47" y="23"/>
                    </a:lnTo>
                    <a:lnTo>
                      <a:pt x="47" y="19"/>
                    </a:lnTo>
                    <a:lnTo>
                      <a:pt x="46" y="14"/>
                    </a:lnTo>
                    <a:lnTo>
                      <a:pt x="44" y="10"/>
                    </a:lnTo>
                    <a:lnTo>
                      <a:pt x="41" y="6"/>
                    </a:lnTo>
                    <a:lnTo>
                      <a:pt x="38" y="4"/>
                    </a:lnTo>
                    <a:lnTo>
                      <a:pt x="33" y="2"/>
                    </a:lnTo>
                    <a:lnTo>
                      <a:pt x="29" y="0"/>
                    </a:lnTo>
                    <a:lnTo>
                      <a:pt x="24" y="0"/>
                    </a:lnTo>
                    <a:lnTo>
                      <a:pt x="24" y="0"/>
                    </a:lnTo>
                    <a:close/>
                    <a:moveTo>
                      <a:pt x="24" y="33"/>
                    </a:moveTo>
                    <a:lnTo>
                      <a:pt x="24" y="33"/>
                    </a:lnTo>
                    <a:lnTo>
                      <a:pt x="20" y="32"/>
                    </a:lnTo>
                    <a:lnTo>
                      <a:pt x="17" y="30"/>
                    </a:lnTo>
                    <a:lnTo>
                      <a:pt x="15" y="27"/>
                    </a:lnTo>
                    <a:lnTo>
                      <a:pt x="15" y="23"/>
                    </a:lnTo>
                    <a:lnTo>
                      <a:pt x="15" y="23"/>
                    </a:lnTo>
                    <a:lnTo>
                      <a:pt x="15" y="20"/>
                    </a:lnTo>
                    <a:lnTo>
                      <a:pt x="17" y="17"/>
                    </a:lnTo>
                    <a:lnTo>
                      <a:pt x="20" y="15"/>
                    </a:lnTo>
                    <a:lnTo>
                      <a:pt x="24" y="14"/>
                    </a:lnTo>
                    <a:lnTo>
                      <a:pt x="24" y="14"/>
                    </a:lnTo>
                    <a:lnTo>
                      <a:pt x="28" y="15"/>
                    </a:lnTo>
                    <a:lnTo>
                      <a:pt x="31" y="17"/>
                    </a:lnTo>
                    <a:lnTo>
                      <a:pt x="33" y="20"/>
                    </a:lnTo>
                    <a:lnTo>
                      <a:pt x="33" y="23"/>
                    </a:lnTo>
                    <a:lnTo>
                      <a:pt x="33" y="23"/>
                    </a:lnTo>
                    <a:lnTo>
                      <a:pt x="33" y="27"/>
                    </a:lnTo>
                    <a:lnTo>
                      <a:pt x="31" y="30"/>
                    </a:lnTo>
                    <a:lnTo>
                      <a:pt x="28" y="32"/>
                    </a:lnTo>
                    <a:lnTo>
                      <a:pt x="24" y="33"/>
                    </a:lnTo>
                    <a:lnTo>
                      <a:pt x="2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sp>
            <p:nvSpPr>
              <p:cNvPr id="42" name="Freeform 86"/>
              <p:cNvSpPr/>
              <p:nvPr/>
            </p:nvSpPr>
            <p:spPr bwMode="auto">
              <a:xfrm>
                <a:off x="2921000" y="3421063"/>
                <a:ext cx="165100" cy="163513"/>
              </a:xfrm>
              <a:custGeom>
                <a:avLst/>
                <a:gdLst>
                  <a:gd name="T0" fmla="*/ 104 w 104"/>
                  <a:gd name="T1" fmla="*/ 14 h 103"/>
                  <a:gd name="T2" fmla="*/ 104 w 104"/>
                  <a:gd name="T3" fmla="*/ 0 h 103"/>
                  <a:gd name="T4" fmla="*/ 104 w 104"/>
                  <a:gd name="T5" fmla="*/ 0 h 103"/>
                  <a:gd name="T6" fmla="*/ 93 w 104"/>
                  <a:gd name="T7" fmla="*/ 0 h 103"/>
                  <a:gd name="T8" fmla="*/ 83 w 104"/>
                  <a:gd name="T9" fmla="*/ 2 h 103"/>
                  <a:gd name="T10" fmla="*/ 73 w 104"/>
                  <a:gd name="T11" fmla="*/ 4 h 103"/>
                  <a:gd name="T12" fmla="*/ 64 w 104"/>
                  <a:gd name="T13" fmla="*/ 7 h 103"/>
                  <a:gd name="T14" fmla="*/ 54 w 104"/>
                  <a:gd name="T15" fmla="*/ 11 h 103"/>
                  <a:gd name="T16" fmla="*/ 45 w 104"/>
                  <a:gd name="T17" fmla="*/ 17 h 103"/>
                  <a:gd name="T18" fmla="*/ 38 w 104"/>
                  <a:gd name="T19" fmla="*/ 23 h 103"/>
                  <a:gd name="T20" fmla="*/ 30 w 104"/>
                  <a:gd name="T21" fmla="*/ 30 h 103"/>
                  <a:gd name="T22" fmla="*/ 24 w 104"/>
                  <a:gd name="T23" fmla="*/ 37 h 103"/>
                  <a:gd name="T24" fmla="*/ 17 w 104"/>
                  <a:gd name="T25" fmla="*/ 45 h 103"/>
                  <a:gd name="T26" fmla="*/ 13 w 104"/>
                  <a:gd name="T27" fmla="*/ 54 h 103"/>
                  <a:gd name="T28" fmla="*/ 7 w 104"/>
                  <a:gd name="T29" fmla="*/ 62 h 103"/>
                  <a:gd name="T30" fmla="*/ 4 w 104"/>
                  <a:gd name="T31" fmla="*/ 72 h 103"/>
                  <a:gd name="T32" fmla="*/ 2 w 104"/>
                  <a:gd name="T33" fmla="*/ 82 h 103"/>
                  <a:gd name="T34" fmla="*/ 0 w 104"/>
                  <a:gd name="T35" fmla="*/ 92 h 103"/>
                  <a:gd name="T36" fmla="*/ 0 w 104"/>
                  <a:gd name="T37" fmla="*/ 103 h 103"/>
                  <a:gd name="T38" fmla="*/ 14 w 104"/>
                  <a:gd name="T39" fmla="*/ 103 h 103"/>
                  <a:gd name="T40" fmla="*/ 14 w 104"/>
                  <a:gd name="T41" fmla="*/ 103 h 103"/>
                  <a:gd name="T42" fmla="*/ 14 w 104"/>
                  <a:gd name="T43" fmla="*/ 94 h 103"/>
                  <a:gd name="T44" fmla="*/ 16 w 104"/>
                  <a:gd name="T45" fmla="*/ 85 h 103"/>
                  <a:gd name="T46" fmla="*/ 18 w 104"/>
                  <a:gd name="T47" fmla="*/ 76 h 103"/>
                  <a:gd name="T48" fmla="*/ 21 w 104"/>
                  <a:gd name="T49" fmla="*/ 68 h 103"/>
                  <a:gd name="T50" fmla="*/ 25 w 104"/>
                  <a:gd name="T51" fmla="*/ 60 h 103"/>
                  <a:gd name="T52" fmla="*/ 29 w 104"/>
                  <a:gd name="T53" fmla="*/ 53 h 103"/>
                  <a:gd name="T54" fmla="*/ 34 w 104"/>
                  <a:gd name="T55" fmla="*/ 46 h 103"/>
                  <a:gd name="T56" fmla="*/ 40 w 104"/>
                  <a:gd name="T57" fmla="*/ 40 h 103"/>
                  <a:gd name="T58" fmla="*/ 46 w 104"/>
                  <a:gd name="T59" fmla="*/ 34 h 103"/>
                  <a:gd name="T60" fmla="*/ 54 w 104"/>
                  <a:gd name="T61" fmla="*/ 29 h 103"/>
                  <a:gd name="T62" fmla="*/ 61 w 104"/>
                  <a:gd name="T63" fmla="*/ 24 h 103"/>
                  <a:gd name="T64" fmla="*/ 69 w 104"/>
                  <a:gd name="T65" fmla="*/ 20 h 103"/>
                  <a:gd name="T66" fmla="*/ 77 w 104"/>
                  <a:gd name="T67" fmla="*/ 17 h 103"/>
                  <a:gd name="T68" fmla="*/ 85 w 104"/>
                  <a:gd name="T69" fmla="*/ 15 h 103"/>
                  <a:gd name="T70" fmla="*/ 95 w 104"/>
                  <a:gd name="T71" fmla="*/ 14 h 103"/>
                  <a:gd name="T72" fmla="*/ 104 w 104"/>
                  <a:gd name="T73" fmla="*/ 14 h 103"/>
                  <a:gd name="T74" fmla="*/ 104 w 104"/>
                  <a:gd name="T75"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104" y="14"/>
                    </a:moveTo>
                    <a:lnTo>
                      <a:pt x="104" y="0"/>
                    </a:lnTo>
                    <a:lnTo>
                      <a:pt x="104" y="0"/>
                    </a:lnTo>
                    <a:lnTo>
                      <a:pt x="93" y="0"/>
                    </a:lnTo>
                    <a:lnTo>
                      <a:pt x="83" y="2"/>
                    </a:lnTo>
                    <a:lnTo>
                      <a:pt x="73" y="4"/>
                    </a:lnTo>
                    <a:lnTo>
                      <a:pt x="64" y="7"/>
                    </a:lnTo>
                    <a:lnTo>
                      <a:pt x="54" y="11"/>
                    </a:lnTo>
                    <a:lnTo>
                      <a:pt x="45" y="17"/>
                    </a:lnTo>
                    <a:lnTo>
                      <a:pt x="38" y="23"/>
                    </a:lnTo>
                    <a:lnTo>
                      <a:pt x="30" y="30"/>
                    </a:lnTo>
                    <a:lnTo>
                      <a:pt x="24" y="37"/>
                    </a:lnTo>
                    <a:lnTo>
                      <a:pt x="17" y="45"/>
                    </a:lnTo>
                    <a:lnTo>
                      <a:pt x="13" y="54"/>
                    </a:lnTo>
                    <a:lnTo>
                      <a:pt x="7" y="62"/>
                    </a:lnTo>
                    <a:lnTo>
                      <a:pt x="4" y="72"/>
                    </a:lnTo>
                    <a:lnTo>
                      <a:pt x="2" y="82"/>
                    </a:lnTo>
                    <a:lnTo>
                      <a:pt x="0" y="92"/>
                    </a:lnTo>
                    <a:lnTo>
                      <a:pt x="0" y="103"/>
                    </a:lnTo>
                    <a:lnTo>
                      <a:pt x="14" y="103"/>
                    </a:lnTo>
                    <a:lnTo>
                      <a:pt x="14" y="103"/>
                    </a:lnTo>
                    <a:lnTo>
                      <a:pt x="14" y="94"/>
                    </a:lnTo>
                    <a:lnTo>
                      <a:pt x="16" y="85"/>
                    </a:lnTo>
                    <a:lnTo>
                      <a:pt x="18" y="76"/>
                    </a:lnTo>
                    <a:lnTo>
                      <a:pt x="21" y="68"/>
                    </a:lnTo>
                    <a:lnTo>
                      <a:pt x="25" y="60"/>
                    </a:lnTo>
                    <a:lnTo>
                      <a:pt x="29" y="53"/>
                    </a:lnTo>
                    <a:lnTo>
                      <a:pt x="34" y="46"/>
                    </a:lnTo>
                    <a:lnTo>
                      <a:pt x="40" y="40"/>
                    </a:lnTo>
                    <a:lnTo>
                      <a:pt x="46" y="34"/>
                    </a:lnTo>
                    <a:lnTo>
                      <a:pt x="54" y="29"/>
                    </a:lnTo>
                    <a:lnTo>
                      <a:pt x="61" y="24"/>
                    </a:lnTo>
                    <a:lnTo>
                      <a:pt x="69" y="20"/>
                    </a:lnTo>
                    <a:lnTo>
                      <a:pt x="77" y="17"/>
                    </a:lnTo>
                    <a:lnTo>
                      <a:pt x="85" y="15"/>
                    </a:lnTo>
                    <a:lnTo>
                      <a:pt x="95" y="14"/>
                    </a:lnTo>
                    <a:lnTo>
                      <a:pt x="104" y="14"/>
                    </a:lnTo>
                    <a:lnTo>
                      <a:pt x="104"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cs typeface="+mn-ea"/>
                  <a:sym typeface="+mn-lt"/>
                </a:endParaRPr>
              </a:p>
            </p:txBody>
          </p:sp>
        </p:grpSp>
      </p:grpSp>
      <p:grpSp>
        <p:nvGrpSpPr>
          <p:cNvPr id="49" name="组合 48"/>
          <p:cNvGrpSpPr/>
          <p:nvPr/>
        </p:nvGrpSpPr>
        <p:grpSpPr>
          <a:xfrm>
            <a:off x="5131135" y="5123349"/>
            <a:ext cx="2232103" cy="1168382"/>
            <a:chOff x="5131135" y="5123349"/>
            <a:chExt cx="2232103" cy="1168382"/>
          </a:xfrm>
        </p:grpSpPr>
        <p:sp>
          <p:nvSpPr>
            <p:cNvPr id="44" name="Rectangle 3"/>
            <p:cNvSpPr txBox="1">
              <a:spLocks noChangeArrowheads="1"/>
            </p:cNvSpPr>
            <p:nvPr/>
          </p:nvSpPr>
          <p:spPr bwMode="auto">
            <a:xfrm>
              <a:off x="5131135" y="5123349"/>
              <a:ext cx="1751138" cy="553998"/>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zh-CN" altLang="en-US" sz="2000" b="1" dirty="0">
                  <a:solidFill>
                    <a:schemeClr val="bg1"/>
                  </a:solidFill>
                  <a:cs typeface="+mn-ea"/>
                  <a:sym typeface="+mn-lt"/>
                </a:rPr>
                <a:t>项目创始人</a:t>
              </a:r>
              <a:br>
                <a:rPr lang="en-US" altLang="zh-CN" sz="2000" b="1" dirty="0">
                  <a:solidFill>
                    <a:schemeClr val="bg1"/>
                  </a:solidFill>
                  <a:cs typeface="+mn-ea"/>
                  <a:sym typeface="+mn-lt"/>
                </a:rPr>
              </a:br>
              <a:r>
                <a:rPr lang="zh-CN" altLang="en-US" sz="1600" b="1" dirty="0">
                  <a:solidFill>
                    <a:schemeClr val="bg1"/>
                  </a:solidFill>
                  <a:cs typeface="+mn-ea"/>
                  <a:sym typeface="+mn-lt"/>
                </a:rPr>
                <a:t>张展鸿</a:t>
              </a:r>
            </a:p>
          </p:txBody>
        </p:sp>
        <p:sp>
          <p:nvSpPr>
            <p:cNvPr id="45" name="Rectangle 3"/>
            <p:cNvSpPr txBox="1">
              <a:spLocks noChangeArrowheads="1"/>
            </p:cNvSpPr>
            <p:nvPr/>
          </p:nvSpPr>
          <p:spPr bwMode="auto">
            <a:xfrm>
              <a:off x="5131135" y="5725807"/>
              <a:ext cx="2232103" cy="565924"/>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nSpc>
                  <a:spcPct val="120000"/>
                </a:lnSpc>
              </a:pPr>
              <a:r>
                <a:rPr lang="zh-CN" altLang="en-US" sz="1600" kern="0" noProof="0" dirty="0">
                  <a:ln>
                    <a:noFill/>
                  </a:ln>
                  <a:solidFill>
                    <a:schemeClr val="bg1"/>
                  </a:solidFill>
                  <a:effectLst/>
                  <a:uLnTx/>
                  <a:uFillTx/>
                  <a:latin typeface="方正正纤黑简体" panose="02000000000000000000" pitchFamily="2" charset="-122"/>
                  <a:ea typeface="方正正纤黑简体" panose="02000000000000000000" pitchFamily="2" charset="-122"/>
                  <a:sym typeface="+mn-ea"/>
                </a:rPr>
                <a:t>擅于项目的策划和产品的设计与营销</a:t>
              </a:r>
            </a:p>
          </p:txBody>
        </p:sp>
      </p:grpSp>
      <p:grpSp>
        <p:nvGrpSpPr>
          <p:cNvPr id="46" name="组合 45"/>
          <p:cNvGrpSpPr/>
          <p:nvPr/>
        </p:nvGrpSpPr>
        <p:grpSpPr>
          <a:xfrm>
            <a:off x="6760199" y="3931858"/>
            <a:ext cx="2232103" cy="1487013"/>
            <a:chOff x="6760199" y="3931858"/>
            <a:chExt cx="2232103" cy="1487013"/>
          </a:xfrm>
        </p:grpSpPr>
        <p:sp>
          <p:nvSpPr>
            <p:cNvPr id="47" name="Rectangle 3"/>
            <p:cNvSpPr txBox="1">
              <a:spLocks noChangeArrowheads="1"/>
            </p:cNvSpPr>
            <p:nvPr/>
          </p:nvSpPr>
          <p:spPr bwMode="auto">
            <a:xfrm>
              <a:off x="6760199" y="3931858"/>
              <a:ext cx="1751138" cy="55372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zh-CN" altLang="en-US" sz="2000" b="1" dirty="0">
                  <a:solidFill>
                    <a:schemeClr val="bg1"/>
                  </a:solidFill>
                  <a:cs typeface="+mn-ea"/>
                  <a:sym typeface="+mn-lt"/>
                </a:rPr>
                <a:t>市场销售</a:t>
              </a:r>
            </a:p>
            <a:p>
              <a:pPr marL="0" lvl="1"/>
              <a:r>
                <a:rPr lang="zh-CN" altLang="en-US" sz="1600" b="1" dirty="0">
                  <a:solidFill>
                    <a:schemeClr val="bg1"/>
                  </a:solidFill>
                  <a:cs typeface="+mn-ea"/>
                  <a:sym typeface="+mn-lt"/>
                </a:rPr>
                <a:t>陈科</a:t>
              </a:r>
            </a:p>
          </p:txBody>
        </p:sp>
        <p:sp>
          <p:nvSpPr>
            <p:cNvPr id="48" name="Rectangle 3"/>
            <p:cNvSpPr txBox="1">
              <a:spLocks noChangeArrowheads="1"/>
            </p:cNvSpPr>
            <p:nvPr/>
          </p:nvSpPr>
          <p:spPr bwMode="auto">
            <a:xfrm>
              <a:off x="6760199" y="4534316"/>
              <a:ext cx="2232103" cy="88455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nSpc>
                  <a:spcPct val="120000"/>
                </a:lnSpc>
              </a:pPr>
              <a:r>
                <a:rPr lang="zh-CN" altLang="en-US" sz="1600" kern="0" dirty="0">
                  <a:solidFill>
                    <a:schemeClr val="bg1"/>
                  </a:solidFill>
                  <a:latin typeface="方正正纤黑简体" panose="02000000000000000000" pitchFamily="2" charset="-122"/>
                  <a:ea typeface="方正正纤黑简体" panose="02000000000000000000" pitchFamily="2" charset="-122"/>
                  <a:sym typeface="+mn-ea"/>
                </a:rPr>
                <a:t>做过微商创业，擅长销售。有两年多销售实践经验</a:t>
              </a:r>
              <a:endParaRPr lang="zh-CN" altLang="en-US" sz="1600" kern="0" dirty="0">
                <a:solidFill>
                  <a:schemeClr val="bg1"/>
                </a:solidFill>
                <a:latin typeface="方正正纤黑简体" panose="02000000000000000000" pitchFamily="2" charset="-122"/>
                <a:ea typeface="方正正纤黑简体" panose="02000000000000000000" pitchFamily="2" charset="-122"/>
                <a:cs typeface="+mn-ea"/>
                <a:sym typeface="+mn-ea"/>
              </a:endParaRPr>
            </a:p>
          </p:txBody>
        </p:sp>
      </p:grpSp>
      <p:grpSp>
        <p:nvGrpSpPr>
          <p:cNvPr id="43" name="组合 42"/>
          <p:cNvGrpSpPr/>
          <p:nvPr/>
        </p:nvGrpSpPr>
        <p:grpSpPr>
          <a:xfrm>
            <a:off x="7301679" y="2657239"/>
            <a:ext cx="2336800" cy="1094740"/>
            <a:chOff x="7301679" y="2657239"/>
            <a:chExt cx="2336800" cy="1094740"/>
          </a:xfrm>
        </p:grpSpPr>
        <p:sp>
          <p:nvSpPr>
            <p:cNvPr id="50" name="Rectangle 3"/>
            <p:cNvSpPr txBox="1">
              <a:spLocks noChangeArrowheads="1"/>
            </p:cNvSpPr>
            <p:nvPr/>
          </p:nvSpPr>
          <p:spPr bwMode="auto">
            <a:xfrm>
              <a:off x="7301679" y="2657239"/>
              <a:ext cx="1751138" cy="55372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zh-CN" altLang="en-US" sz="2000" b="1" dirty="0">
                  <a:solidFill>
                    <a:schemeClr val="bg1"/>
                  </a:solidFill>
                  <a:cs typeface="+mn-ea"/>
                  <a:sym typeface="+mn-lt"/>
                </a:rPr>
                <a:t>技术骨干</a:t>
              </a:r>
              <a:endParaRPr lang="en-US" altLang="ko-KR" sz="2000" b="1" dirty="0">
                <a:solidFill>
                  <a:schemeClr val="bg1"/>
                </a:solidFill>
                <a:cs typeface="+mn-ea"/>
                <a:sym typeface="+mn-lt"/>
              </a:endParaRPr>
            </a:p>
            <a:p>
              <a:pPr marL="0" lvl="1"/>
              <a:r>
                <a:rPr lang="zh-CN" altLang="en-US" sz="1600" b="1" dirty="0">
                  <a:solidFill>
                    <a:schemeClr val="bg1"/>
                  </a:solidFill>
                  <a:cs typeface="+mn-ea"/>
                  <a:sym typeface="+mn-lt"/>
                </a:rPr>
                <a:t>张申奥</a:t>
              </a:r>
            </a:p>
          </p:txBody>
        </p:sp>
        <p:sp>
          <p:nvSpPr>
            <p:cNvPr id="51" name="Rectangle 3"/>
            <p:cNvSpPr txBox="1">
              <a:spLocks noChangeArrowheads="1"/>
            </p:cNvSpPr>
            <p:nvPr/>
          </p:nvSpPr>
          <p:spPr bwMode="auto">
            <a:xfrm>
              <a:off x="7301679" y="3259854"/>
              <a:ext cx="2336800" cy="49212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l" fontAlgn="auto">
                <a:spcBef>
                  <a:spcPts val="0"/>
                </a:spcBef>
                <a:spcAft>
                  <a:spcPts val="0"/>
                </a:spcAft>
                <a:defRPr/>
              </a:pPr>
              <a:r>
                <a:rPr lang="zh-CN" altLang="en-US" sz="1600" kern="0" dirty="0">
                  <a:solidFill>
                    <a:schemeClr val="bg1"/>
                  </a:solidFill>
                  <a:ea typeface="方正正纤黑简体" panose="02000000000000000000" pitchFamily="2" charset="-122"/>
                  <a:sym typeface="+mn-ea"/>
                </a:rPr>
                <a:t>具有</a:t>
              </a:r>
              <a:r>
                <a:rPr lang="en-US" altLang="zh-CN" sz="1600" kern="0" dirty="0">
                  <a:solidFill>
                    <a:schemeClr val="bg1"/>
                  </a:solidFill>
                  <a:ea typeface="方正正纤黑简体" panose="02000000000000000000" pitchFamily="2" charset="-122"/>
                  <a:sym typeface="+mn-ea"/>
                </a:rPr>
                <a:t>2</a:t>
              </a:r>
              <a:r>
                <a:rPr lang="zh-CN" altLang="en-US" sz="1600" kern="0" dirty="0">
                  <a:solidFill>
                    <a:schemeClr val="bg1"/>
                  </a:solidFill>
                  <a:ea typeface="方正正纤黑简体" panose="02000000000000000000" pitchFamily="2" charset="-122"/>
                  <a:sym typeface="+mn-ea"/>
                </a:rPr>
                <a:t>年项目开发经验，多次获得电子设计大赛奖</a:t>
              </a:r>
              <a:endParaRPr lang="zh-CN" altLang="en-US" sz="1600" kern="0" dirty="0">
                <a:solidFill>
                  <a:schemeClr val="bg1"/>
                </a:solidFill>
                <a:latin typeface="+mn-lt"/>
                <a:ea typeface="方正正纤黑简体" panose="02000000000000000000" pitchFamily="2" charset="-122"/>
                <a:cs typeface="+mn-ea"/>
                <a:sym typeface="+mn-ea"/>
              </a:endParaRPr>
            </a:p>
          </p:txBody>
        </p:sp>
      </p:grpSp>
      <p:grpSp>
        <p:nvGrpSpPr>
          <p:cNvPr id="33" name="组合 32"/>
          <p:cNvGrpSpPr/>
          <p:nvPr/>
        </p:nvGrpSpPr>
        <p:grpSpPr>
          <a:xfrm>
            <a:off x="8973462" y="1317967"/>
            <a:ext cx="2232103" cy="1340963"/>
            <a:chOff x="8973462" y="1317967"/>
            <a:chExt cx="2232103" cy="1340963"/>
          </a:xfrm>
        </p:grpSpPr>
        <p:sp>
          <p:nvSpPr>
            <p:cNvPr id="53" name="Rectangle 3"/>
            <p:cNvSpPr txBox="1">
              <a:spLocks noChangeArrowheads="1"/>
            </p:cNvSpPr>
            <p:nvPr/>
          </p:nvSpPr>
          <p:spPr bwMode="auto">
            <a:xfrm>
              <a:off x="8973462" y="1317967"/>
              <a:ext cx="1751138" cy="553720"/>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marL="0" lvl="1"/>
              <a:r>
                <a:rPr lang="zh-CN" altLang="en-US" sz="2000" b="1" dirty="0">
                  <a:solidFill>
                    <a:schemeClr val="bg1"/>
                  </a:solidFill>
                  <a:cs typeface="+mn-ea"/>
                  <a:sym typeface="+mn-lt"/>
                </a:rPr>
                <a:t>企划宣传</a:t>
              </a:r>
              <a:endParaRPr lang="en-US" altLang="ko-KR" sz="2000" b="1" dirty="0">
                <a:solidFill>
                  <a:schemeClr val="bg1"/>
                </a:solidFill>
                <a:cs typeface="+mn-ea"/>
                <a:sym typeface="+mn-lt"/>
              </a:endParaRPr>
            </a:p>
            <a:p>
              <a:pPr marL="0" lvl="1"/>
              <a:r>
                <a:rPr lang="zh-CN" altLang="en-US" sz="1600" b="1" dirty="0">
                  <a:solidFill>
                    <a:schemeClr val="bg1"/>
                  </a:solidFill>
                  <a:cs typeface="+mn-ea"/>
                  <a:sym typeface="+mn-lt"/>
                </a:rPr>
                <a:t>杨丰铭</a:t>
              </a:r>
            </a:p>
          </p:txBody>
        </p:sp>
        <p:sp>
          <p:nvSpPr>
            <p:cNvPr id="54" name="Rectangle 3"/>
            <p:cNvSpPr txBox="1">
              <a:spLocks noChangeArrowheads="1"/>
            </p:cNvSpPr>
            <p:nvPr/>
          </p:nvSpPr>
          <p:spPr bwMode="auto">
            <a:xfrm>
              <a:off x="8973462" y="1920425"/>
              <a:ext cx="2232103" cy="738505"/>
            </a:xfrm>
            <a:prstGeom prst="rect">
              <a:avLst/>
            </a:prstGeom>
            <a:noFill/>
            <a:ln w="9525">
              <a:noFill/>
              <a:miter lim="800000"/>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panose="020B0604020202020204" pitchFamily="34" charset="0"/>
                <a:buNone/>
                <a:defRPr kumimoji="0" sz="1400">
                  <a:solidFill>
                    <a:prstClr val="black">
                      <a:lumMod val="85000"/>
                      <a:lumOff val="15000"/>
                    </a:prstClr>
                  </a:solidFill>
                  <a:latin typeface="Microsoft Sans Serif" panose="020B0604020202020204" pitchFamily="34" charset="0"/>
                  <a:ea typeface="Yoon 윤고딕 550_TT" pitchFamily="18" charset="-127"/>
                  <a:cs typeface="Microsoft Sans Serif" panose="020B0604020202020204" pitchFamily="34" charset="0"/>
                </a:defRPr>
              </a:lvl1pPr>
            </a:lstStyle>
            <a:p>
              <a:pPr algn="l" fontAlgn="auto">
                <a:spcBef>
                  <a:spcPts val="0"/>
                </a:spcBef>
                <a:spcAft>
                  <a:spcPts val="0"/>
                </a:spcAft>
                <a:defRPr/>
              </a:pPr>
              <a:r>
                <a:rPr lang="zh-CN" altLang="en-US" sz="1600" kern="0" dirty="0">
                  <a:solidFill>
                    <a:schemeClr val="bg1"/>
                  </a:solidFill>
                  <a:ea typeface="方正正纤黑简体" panose="02000000000000000000" pitchFamily="2" charset="-122"/>
                  <a:sym typeface="+mn-ea"/>
                </a:rPr>
                <a:t>正修专业双学位。所学专业与市场营销对口，具有多年企划工作经验</a:t>
              </a:r>
              <a:endParaRPr lang="zh-CN" altLang="en-US" sz="1600" kern="0" dirty="0">
                <a:solidFill>
                  <a:schemeClr val="bg1"/>
                </a:solidFill>
                <a:latin typeface="+mn-lt"/>
                <a:ea typeface="方正正纤黑简体" panose="02000000000000000000" pitchFamily="2" charset="-122"/>
                <a:cs typeface="+mn-ea"/>
                <a:sym typeface="+mn-ea"/>
              </a:endParaRPr>
            </a:p>
          </p:txBody>
        </p:sp>
      </p:grpSp>
      <p:cxnSp>
        <p:nvCxnSpPr>
          <p:cNvPr id="62" name="直接连接符 61"/>
          <p:cNvCxnSpPr/>
          <p:nvPr/>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64655" y="212915"/>
            <a:ext cx="1902460" cy="46037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核心成员</a:t>
            </a:r>
          </a:p>
        </p:txBody>
      </p:sp>
      <p:grpSp>
        <p:nvGrpSpPr>
          <p:cNvPr id="71" name="组合 70"/>
          <p:cNvGrpSpPr/>
          <p:nvPr/>
        </p:nvGrpSpPr>
        <p:grpSpPr>
          <a:xfrm flipH="1">
            <a:off x="0" y="780260"/>
            <a:ext cx="5724000" cy="78378"/>
            <a:chOff x="6911145" y="6507480"/>
            <a:chExt cx="4984946" cy="78378"/>
          </a:xfrm>
        </p:grpSpPr>
        <p:sp>
          <p:nvSpPr>
            <p:cNvPr id="72" name="任意多边形 71"/>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平行四边形 72"/>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平行四边形 73"/>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平行四边形 74"/>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平行四边形 75"/>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平行四边形 76"/>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D213D0D9-B97A-43FF-946A-545DF9642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p:nvSpPr>
        <p:spPr>
          <a:xfrm>
            <a:off x="64655" y="212915"/>
            <a:ext cx="1899920" cy="46037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产品愿景</a:t>
            </a:r>
          </a:p>
        </p:txBody>
      </p:sp>
      <p:grpSp>
        <p:nvGrpSpPr>
          <p:cNvPr id="3" name="组合 2"/>
          <p:cNvGrpSpPr/>
          <p:nvPr/>
        </p:nvGrpSpPr>
        <p:grpSpPr>
          <a:xfrm flipH="1">
            <a:off x="0" y="780260"/>
            <a:ext cx="5724000" cy="78378"/>
            <a:chOff x="6911145" y="6507480"/>
            <a:chExt cx="4984946" cy="78378"/>
          </a:xfrm>
        </p:grpSpPr>
        <p:sp>
          <p:nvSpPr>
            <p:cNvPr id="4" name="任意多边形 3"/>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平行四边形 4"/>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平行四边形 5"/>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平行四边形 6"/>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平行四边形 7"/>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平行四边形 8"/>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0" name="文本框 99"/>
          <p:cNvSpPr txBox="1"/>
          <p:nvPr/>
        </p:nvSpPr>
        <p:spPr>
          <a:xfrm>
            <a:off x="1673225" y="1056640"/>
            <a:ext cx="8845550" cy="4744085"/>
          </a:xfrm>
          <a:prstGeom prst="rect">
            <a:avLst/>
          </a:prstGeom>
          <a:noFill/>
          <a:ln w="9525">
            <a:noFill/>
          </a:ln>
        </p:spPr>
        <p:txBody>
          <a:bodyPr wrap="square">
            <a:spAutoFit/>
          </a:bodyPr>
          <a:lstStyle/>
          <a:p>
            <a:pPr algn="ctr" fontAlgn="auto">
              <a:lnSpc>
                <a:spcPct val="140000"/>
              </a:lnSpc>
              <a:buClr>
                <a:schemeClr val="tx1">
                  <a:lumMod val="85000"/>
                  <a:lumOff val="15000"/>
                </a:schemeClr>
              </a:buClr>
              <a:buSzPct val="105000"/>
              <a:buFontTx/>
            </a:pPr>
            <a:r>
              <a:rPr lang="zh-CN" altLang="en-US" sz="5400" b="1" dirty="0">
                <a:solidFill>
                  <a:schemeClr val="bg1">
                    <a:lumMod val="95000"/>
                  </a:schemeClr>
                </a:solidFill>
                <a:cs typeface="+mn-ea"/>
                <a:sym typeface="+mn-lt"/>
              </a:rPr>
              <a:t>让“检测站”</a:t>
            </a:r>
            <a:endParaRPr lang="zh-CN" altLang="en-US" sz="5400" b="1" dirty="0">
              <a:solidFill>
                <a:schemeClr val="bg1">
                  <a:lumMod val="95000"/>
                </a:schemeClr>
              </a:solidFill>
              <a:cs typeface="+mn-ea"/>
            </a:endParaRPr>
          </a:p>
          <a:p>
            <a:pPr algn="ctr" fontAlgn="auto">
              <a:lnSpc>
                <a:spcPct val="140000"/>
              </a:lnSpc>
              <a:buClr>
                <a:schemeClr val="tx1">
                  <a:lumMod val="85000"/>
                  <a:lumOff val="15000"/>
                </a:schemeClr>
              </a:buClr>
              <a:buSzPct val="105000"/>
              <a:buFontTx/>
            </a:pPr>
            <a:r>
              <a:rPr lang="zh-CN" altLang="en-US" sz="5400" b="1" dirty="0">
                <a:solidFill>
                  <a:schemeClr val="bg1">
                    <a:lumMod val="95000"/>
                  </a:schemeClr>
                </a:solidFill>
                <a:cs typeface="+mn-ea"/>
              </a:rPr>
              <a:t>成为每一个</a:t>
            </a:r>
          </a:p>
          <a:p>
            <a:pPr algn="ctr" fontAlgn="auto">
              <a:lnSpc>
                <a:spcPct val="140000"/>
              </a:lnSpc>
              <a:buClr>
                <a:schemeClr val="tx1">
                  <a:lumMod val="85000"/>
                  <a:lumOff val="15000"/>
                </a:schemeClr>
              </a:buClr>
              <a:buSzPct val="105000"/>
              <a:buFontTx/>
            </a:pPr>
            <a:r>
              <a:rPr lang="zh-CN" altLang="en-US" sz="5400" b="1" dirty="0">
                <a:solidFill>
                  <a:schemeClr val="bg1">
                    <a:lumMod val="95000"/>
                  </a:schemeClr>
                </a:solidFill>
                <a:cs typeface="+mn-ea"/>
              </a:rPr>
              <a:t>新时代农业人的第一套</a:t>
            </a:r>
          </a:p>
          <a:p>
            <a:pPr algn="ctr" fontAlgn="auto">
              <a:lnSpc>
                <a:spcPct val="140000"/>
              </a:lnSpc>
              <a:buClr>
                <a:schemeClr val="tx1">
                  <a:lumMod val="85000"/>
                  <a:lumOff val="15000"/>
                </a:schemeClr>
              </a:buClr>
              <a:buSzPct val="105000"/>
              <a:buFontTx/>
            </a:pPr>
            <a:r>
              <a:rPr lang="zh-CN" altLang="en-US" sz="5400" b="1" dirty="0">
                <a:solidFill>
                  <a:schemeClr val="bg1">
                    <a:lumMod val="95000"/>
                  </a:schemeClr>
                </a:solidFill>
                <a:cs typeface="+mn-ea"/>
                <a:sym typeface="+mn-ea"/>
              </a:rPr>
              <a:t>“自动化”设备</a:t>
            </a:r>
            <a:endParaRPr lang="zh-CN" altLang="en-US" sz="5400" b="1" dirty="0">
              <a:solidFill>
                <a:schemeClr val="bg1">
                  <a:lumMod val="95000"/>
                </a:schemeClr>
              </a:solidFill>
              <a:cs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1" name="直接连接符 140"/>
          <p:cNvCxnSpPr/>
          <p:nvPr/>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7" name="矩形 136"/>
          <p:cNvSpPr/>
          <p:nvPr/>
        </p:nvSpPr>
        <p:spPr>
          <a:xfrm>
            <a:off x="64655" y="212915"/>
            <a:ext cx="4339650" cy="461665"/>
          </a:xfrm>
          <a:prstGeom prst="rect">
            <a:avLst/>
          </a:prstGeom>
          <a:noFill/>
        </p:spPr>
        <p:txBody>
          <a:bodyPr wrap="none" rtlCol="0">
            <a:spAutoFit/>
          </a:bodyPr>
          <a:lstStyle/>
          <a:p>
            <a:pPr marL="342900" indent="-342900" algn="l">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关于智能农业“检测站”</a:t>
            </a:r>
          </a:p>
        </p:txBody>
      </p:sp>
      <p:grpSp>
        <p:nvGrpSpPr>
          <p:cNvPr id="138" name="组合 137"/>
          <p:cNvGrpSpPr/>
          <p:nvPr/>
        </p:nvGrpSpPr>
        <p:grpSpPr>
          <a:xfrm flipH="1">
            <a:off x="0" y="780260"/>
            <a:ext cx="5724000" cy="78378"/>
            <a:chOff x="6911145" y="6507480"/>
            <a:chExt cx="4984946" cy="78378"/>
          </a:xfrm>
        </p:grpSpPr>
        <p:sp>
          <p:nvSpPr>
            <p:cNvPr id="139" name="任意多边形 13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9" name="平行四边形 148"/>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平行四边形 149"/>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1" name="平行四边形 150"/>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2" name="平行四边形 151"/>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平行四边形 152"/>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5" name="TextBox 198">
            <a:extLst>
              <a:ext uri="{FF2B5EF4-FFF2-40B4-BE49-F238E27FC236}">
                <a16:creationId xmlns:a16="http://schemas.microsoft.com/office/drawing/2014/main" id="{63FCB934-AC32-4D5F-BEA9-CF1B6FEC03C5}"/>
              </a:ext>
            </a:extLst>
          </p:cNvPr>
          <p:cNvSpPr txBox="1"/>
          <p:nvPr/>
        </p:nvSpPr>
        <p:spPr>
          <a:xfrm>
            <a:off x="828040" y="1536700"/>
            <a:ext cx="2678430" cy="829945"/>
          </a:xfrm>
          <a:prstGeom prst="rect">
            <a:avLst/>
          </a:prstGeom>
        </p:spPr>
        <p:txBody>
          <a:bodyPr wrap="square" rtlCol="0">
            <a:spAutoFit/>
          </a:bodyPr>
          <a:lstStyle/>
          <a:p>
            <a:pPr>
              <a:buClr>
                <a:schemeClr val="tx1">
                  <a:lumMod val="85000"/>
                  <a:lumOff val="15000"/>
                </a:schemeClr>
              </a:buClr>
              <a:buSzPct val="105000"/>
            </a:pPr>
            <a:r>
              <a:rPr lang="zh-CN" altLang="en-US" sz="4800" b="1" dirty="0">
                <a:solidFill>
                  <a:schemeClr val="bg1">
                    <a:lumMod val="95000"/>
                    <a:alpha val="94000"/>
                  </a:schemeClr>
                </a:solidFill>
                <a:cs typeface="+mn-ea"/>
                <a:sym typeface="+mn-lt"/>
              </a:rPr>
              <a:t>历时两年</a:t>
            </a:r>
          </a:p>
        </p:txBody>
      </p:sp>
      <p:sp>
        <p:nvSpPr>
          <p:cNvPr id="36" name="TextBox 198">
            <a:extLst>
              <a:ext uri="{FF2B5EF4-FFF2-40B4-BE49-F238E27FC236}">
                <a16:creationId xmlns:a16="http://schemas.microsoft.com/office/drawing/2014/main" id="{55CAFBF1-3026-4C88-99C1-E9F1725BA3E6}"/>
              </a:ext>
            </a:extLst>
          </p:cNvPr>
          <p:cNvSpPr txBox="1"/>
          <p:nvPr/>
        </p:nvSpPr>
        <p:spPr>
          <a:xfrm>
            <a:off x="848995" y="4215130"/>
            <a:ext cx="2687955" cy="521970"/>
          </a:xfrm>
          <a:prstGeom prst="rect">
            <a:avLst/>
          </a:prstGeom>
        </p:spPr>
        <p:txBody>
          <a:bodyPr wrap="square" rtlCol="0">
            <a:spAutoFit/>
          </a:bodyPr>
          <a:lstStyle/>
          <a:p>
            <a:pPr>
              <a:buClr>
                <a:schemeClr val="tx1">
                  <a:lumMod val="85000"/>
                  <a:lumOff val="15000"/>
                </a:schemeClr>
              </a:buClr>
              <a:buSzPct val="105000"/>
            </a:pPr>
            <a:r>
              <a:rPr lang="zh-CN" altLang="en-US" sz="2800" b="1" dirty="0">
                <a:solidFill>
                  <a:schemeClr val="bg1">
                    <a:lumMod val="95000"/>
                    <a:alpha val="83000"/>
                  </a:schemeClr>
                </a:solidFill>
                <a:cs typeface="+mn-ea"/>
                <a:sym typeface="+mn-lt"/>
              </a:rPr>
              <a:t>前沿的供电技术</a:t>
            </a:r>
          </a:p>
        </p:txBody>
      </p:sp>
      <p:sp>
        <p:nvSpPr>
          <p:cNvPr id="37" name="TextBox 198">
            <a:extLst>
              <a:ext uri="{FF2B5EF4-FFF2-40B4-BE49-F238E27FC236}">
                <a16:creationId xmlns:a16="http://schemas.microsoft.com/office/drawing/2014/main" id="{78EDA6DC-7C8D-4696-977D-E85DA33CE7BA}"/>
              </a:ext>
            </a:extLst>
          </p:cNvPr>
          <p:cNvSpPr txBox="1"/>
          <p:nvPr/>
        </p:nvSpPr>
        <p:spPr>
          <a:xfrm>
            <a:off x="828040" y="2999105"/>
            <a:ext cx="8479790" cy="860425"/>
          </a:xfrm>
          <a:prstGeom prst="rect">
            <a:avLst/>
          </a:prstGeom>
          <a:effectLst>
            <a:glow rad="127000">
              <a:schemeClr val="accent1">
                <a:alpha val="100000"/>
              </a:schemeClr>
            </a:glow>
          </a:effectLst>
        </p:spPr>
        <p:txBody>
          <a:bodyPr wrap="square" rtlCol="0">
            <a:spAutoFit/>
          </a:bodyPr>
          <a:lstStyle/>
          <a:p>
            <a:pPr>
              <a:buClr>
                <a:schemeClr val="tx1">
                  <a:lumMod val="85000"/>
                  <a:lumOff val="15000"/>
                </a:schemeClr>
              </a:buClr>
              <a:buSzPct val="105000"/>
            </a:pPr>
            <a:r>
              <a:rPr lang="zh-CN" altLang="en-US" sz="5000" b="1" dirty="0">
                <a:solidFill>
                  <a:schemeClr val="bg1">
                    <a:lumMod val="95000"/>
                  </a:schemeClr>
                </a:solidFill>
                <a:cs typeface="+mn-ea"/>
                <a:sym typeface="+mn-lt"/>
              </a:rPr>
              <a:t>更简易更高效的工具集成系统</a:t>
            </a:r>
          </a:p>
        </p:txBody>
      </p:sp>
      <p:sp>
        <p:nvSpPr>
          <p:cNvPr id="38" name="TextBox 198">
            <a:extLst>
              <a:ext uri="{FF2B5EF4-FFF2-40B4-BE49-F238E27FC236}">
                <a16:creationId xmlns:a16="http://schemas.microsoft.com/office/drawing/2014/main" id="{8BE50B40-CD7C-445B-BBEF-8C8BE54F0E42}"/>
              </a:ext>
            </a:extLst>
          </p:cNvPr>
          <p:cNvSpPr txBox="1"/>
          <p:nvPr/>
        </p:nvSpPr>
        <p:spPr>
          <a:xfrm>
            <a:off x="828040" y="4645660"/>
            <a:ext cx="6085205" cy="830997"/>
          </a:xfrm>
          <a:prstGeom prst="rect">
            <a:avLst/>
          </a:prstGeom>
        </p:spPr>
        <p:txBody>
          <a:bodyPr wrap="square" rtlCol="0">
            <a:spAutoFit/>
          </a:bodyPr>
          <a:lstStyle/>
          <a:p>
            <a:pPr>
              <a:buClr>
                <a:schemeClr val="tx1">
                  <a:lumMod val="85000"/>
                  <a:lumOff val="15000"/>
                </a:schemeClr>
              </a:buClr>
              <a:buSzPct val="105000"/>
            </a:pPr>
            <a:r>
              <a:rPr lang="zh-CN" altLang="en-US" sz="4800" b="1" dirty="0">
                <a:solidFill>
                  <a:schemeClr val="bg1">
                    <a:lumMod val="95000"/>
                  </a:schemeClr>
                </a:solidFill>
                <a:cs typeface="+mn-ea"/>
                <a:sym typeface="+mn-lt"/>
              </a:rPr>
              <a:t>农业劳动者因你不同</a:t>
            </a:r>
          </a:p>
        </p:txBody>
      </p:sp>
      <p:sp>
        <p:nvSpPr>
          <p:cNvPr id="39" name="TextBox 198">
            <a:extLst>
              <a:ext uri="{FF2B5EF4-FFF2-40B4-BE49-F238E27FC236}">
                <a16:creationId xmlns:a16="http://schemas.microsoft.com/office/drawing/2014/main" id="{8BDCA442-770F-43FC-BF80-4E150A873728}"/>
              </a:ext>
            </a:extLst>
          </p:cNvPr>
          <p:cNvSpPr txBox="1"/>
          <p:nvPr/>
        </p:nvSpPr>
        <p:spPr>
          <a:xfrm>
            <a:off x="7793355" y="1539875"/>
            <a:ext cx="3480514" cy="523220"/>
          </a:xfrm>
          <a:prstGeom prst="rect">
            <a:avLst/>
          </a:prstGeom>
        </p:spPr>
        <p:txBody>
          <a:bodyPr wrap="square" rtlCol="0">
            <a:spAutoFit/>
          </a:bodyPr>
          <a:lstStyle/>
          <a:p>
            <a:pPr>
              <a:buClr>
                <a:schemeClr val="tx1">
                  <a:lumMod val="85000"/>
                  <a:lumOff val="15000"/>
                </a:schemeClr>
              </a:buClr>
              <a:buSzPct val="105000"/>
            </a:pPr>
            <a:r>
              <a:rPr lang="zh-CN" altLang="en-US" sz="2800" b="1" dirty="0">
                <a:solidFill>
                  <a:schemeClr val="bg1">
                    <a:lumMod val="95000"/>
                  </a:schemeClr>
                </a:solidFill>
                <a:cs typeface="+mn-ea"/>
                <a:sym typeface="+mn-lt"/>
              </a:rPr>
              <a:t>集成式多点位检测站</a:t>
            </a:r>
            <a:endParaRPr lang="zh-CN" altLang="en-US" sz="3600" b="1" dirty="0">
              <a:solidFill>
                <a:schemeClr val="bg1">
                  <a:lumMod val="95000"/>
                </a:schemeClr>
              </a:solidFill>
              <a:cs typeface="+mn-ea"/>
              <a:sym typeface="+mn-lt"/>
            </a:endParaRPr>
          </a:p>
        </p:txBody>
      </p:sp>
      <p:sp>
        <p:nvSpPr>
          <p:cNvPr id="40" name="TextBox 198">
            <a:extLst>
              <a:ext uri="{FF2B5EF4-FFF2-40B4-BE49-F238E27FC236}">
                <a16:creationId xmlns:a16="http://schemas.microsoft.com/office/drawing/2014/main" id="{111B2C6B-7967-4F8F-A335-9D0DB5277625}"/>
              </a:ext>
            </a:extLst>
          </p:cNvPr>
          <p:cNvSpPr txBox="1"/>
          <p:nvPr/>
        </p:nvSpPr>
        <p:spPr>
          <a:xfrm>
            <a:off x="866140" y="2611755"/>
            <a:ext cx="4135120" cy="523220"/>
          </a:xfrm>
          <a:prstGeom prst="rect">
            <a:avLst/>
          </a:prstGeom>
        </p:spPr>
        <p:txBody>
          <a:bodyPr wrap="square" rtlCol="0">
            <a:spAutoFit/>
          </a:bodyPr>
          <a:lstStyle/>
          <a:p>
            <a:pPr>
              <a:buClr>
                <a:schemeClr val="tx1">
                  <a:lumMod val="85000"/>
                  <a:lumOff val="15000"/>
                </a:schemeClr>
              </a:buClr>
              <a:buSzPct val="105000"/>
            </a:pPr>
            <a:r>
              <a:rPr lang="zh-CN" altLang="en-US" sz="2800" b="1" dirty="0">
                <a:solidFill>
                  <a:schemeClr val="bg1">
                    <a:lumMod val="95000"/>
                    <a:alpha val="77000"/>
                  </a:schemeClr>
                </a:solidFill>
                <a:cs typeface="+mn-ea"/>
                <a:sym typeface="+mn-lt"/>
              </a:rPr>
              <a:t>每天都被”检测站”帅醒</a:t>
            </a:r>
          </a:p>
        </p:txBody>
      </p:sp>
      <p:sp>
        <p:nvSpPr>
          <p:cNvPr id="41" name="TextBox 198">
            <a:extLst>
              <a:ext uri="{FF2B5EF4-FFF2-40B4-BE49-F238E27FC236}">
                <a16:creationId xmlns:a16="http://schemas.microsoft.com/office/drawing/2014/main" id="{265465D6-D1B6-4CD4-BA3B-4B442F15B7B3}"/>
              </a:ext>
            </a:extLst>
          </p:cNvPr>
          <p:cNvSpPr txBox="1"/>
          <p:nvPr/>
        </p:nvSpPr>
        <p:spPr>
          <a:xfrm>
            <a:off x="866140" y="2216150"/>
            <a:ext cx="1354455" cy="445135"/>
          </a:xfrm>
          <a:prstGeom prst="rect">
            <a:avLst/>
          </a:prstGeom>
        </p:spPr>
        <p:txBody>
          <a:bodyPr wrap="square" rtlCol="0">
            <a:spAutoFit/>
          </a:bodyPr>
          <a:lstStyle/>
          <a:p>
            <a:pPr>
              <a:buClr>
                <a:schemeClr val="tx1">
                  <a:lumMod val="85000"/>
                  <a:lumOff val="15000"/>
                </a:schemeClr>
              </a:buClr>
              <a:buSzPct val="105000"/>
            </a:pPr>
            <a:r>
              <a:rPr lang="zh-CN" altLang="en-US" sz="2300" b="1" dirty="0">
                <a:solidFill>
                  <a:schemeClr val="bg1">
                    <a:lumMod val="95000"/>
                    <a:alpha val="54000"/>
                  </a:schemeClr>
                </a:solidFill>
                <a:cs typeface="+mn-ea"/>
                <a:sym typeface="+mn-lt"/>
              </a:rPr>
              <a:t>不断优化</a:t>
            </a:r>
          </a:p>
        </p:txBody>
      </p:sp>
      <p:sp>
        <p:nvSpPr>
          <p:cNvPr id="42" name="TextBox 198">
            <a:extLst>
              <a:ext uri="{FF2B5EF4-FFF2-40B4-BE49-F238E27FC236}">
                <a16:creationId xmlns:a16="http://schemas.microsoft.com/office/drawing/2014/main" id="{B212BBCA-C362-4CE4-817C-C00019491DDF}"/>
              </a:ext>
            </a:extLst>
          </p:cNvPr>
          <p:cNvSpPr txBox="1"/>
          <p:nvPr/>
        </p:nvSpPr>
        <p:spPr>
          <a:xfrm>
            <a:off x="880745" y="3816985"/>
            <a:ext cx="2320925" cy="368300"/>
          </a:xfrm>
          <a:prstGeom prst="rect">
            <a:avLst/>
          </a:prstGeom>
        </p:spPr>
        <p:txBody>
          <a:bodyPr wrap="square" rtlCol="0">
            <a:spAutoFit/>
          </a:bodyPr>
          <a:lstStyle/>
          <a:p>
            <a:pPr>
              <a:buClr>
                <a:schemeClr val="tx1">
                  <a:lumMod val="85000"/>
                  <a:lumOff val="15000"/>
                </a:schemeClr>
              </a:buClr>
              <a:buSzPct val="105000"/>
            </a:pPr>
            <a:r>
              <a:rPr lang="zh-CN" altLang="en-US" b="1" dirty="0">
                <a:solidFill>
                  <a:schemeClr val="bg1">
                    <a:lumMod val="95000"/>
                    <a:alpha val="42000"/>
                  </a:schemeClr>
                </a:solidFill>
                <a:cs typeface="+mn-ea"/>
                <a:sym typeface="+mn-lt"/>
              </a:rPr>
              <a:t>精密轻量集成</a:t>
            </a:r>
          </a:p>
        </p:txBody>
      </p:sp>
      <p:sp>
        <p:nvSpPr>
          <p:cNvPr id="43" name="TextBox 198">
            <a:extLst>
              <a:ext uri="{FF2B5EF4-FFF2-40B4-BE49-F238E27FC236}">
                <a16:creationId xmlns:a16="http://schemas.microsoft.com/office/drawing/2014/main" id="{88AF9175-80BF-4639-901B-2E5DC88EAC6E}"/>
              </a:ext>
            </a:extLst>
          </p:cNvPr>
          <p:cNvSpPr txBox="1"/>
          <p:nvPr/>
        </p:nvSpPr>
        <p:spPr>
          <a:xfrm>
            <a:off x="2545080" y="3784600"/>
            <a:ext cx="2320925" cy="460375"/>
          </a:xfrm>
          <a:prstGeom prst="rect">
            <a:avLst/>
          </a:prstGeom>
        </p:spPr>
        <p:txBody>
          <a:bodyPr wrap="square" rtlCol="0">
            <a:spAutoFit/>
          </a:bodyPr>
          <a:lstStyle/>
          <a:p>
            <a:pPr>
              <a:buClr>
                <a:schemeClr val="tx1">
                  <a:lumMod val="85000"/>
                  <a:lumOff val="15000"/>
                </a:schemeClr>
              </a:buClr>
              <a:buSzPct val="105000"/>
            </a:pPr>
            <a:r>
              <a:rPr lang="zh-CN" altLang="en-US" sz="2400" b="1" dirty="0">
                <a:solidFill>
                  <a:schemeClr val="bg1">
                    <a:lumMod val="95000"/>
                    <a:alpha val="83000"/>
                  </a:schemeClr>
                </a:solidFill>
                <a:cs typeface="+mn-ea"/>
                <a:sym typeface="+mn-lt"/>
              </a:rPr>
              <a:t>简直天生黑科技</a:t>
            </a:r>
          </a:p>
        </p:txBody>
      </p:sp>
      <p:sp>
        <p:nvSpPr>
          <p:cNvPr id="44" name="TextBox 198">
            <a:extLst>
              <a:ext uri="{FF2B5EF4-FFF2-40B4-BE49-F238E27FC236}">
                <a16:creationId xmlns:a16="http://schemas.microsoft.com/office/drawing/2014/main" id="{151FD286-9887-464B-90E7-CE35332EF3B2}"/>
              </a:ext>
            </a:extLst>
          </p:cNvPr>
          <p:cNvSpPr txBox="1"/>
          <p:nvPr/>
        </p:nvSpPr>
        <p:spPr>
          <a:xfrm>
            <a:off x="3806825" y="4311015"/>
            <a:ext cx="1457325" cy="398780"/>
          </a:xfrm>
          <a:prstGeom prst="rect">
            <a:avLst/>
          </a:prstGeom>
        </p:spPr>
        <p:txBody>
          <a:bodyPr wrap="square" rtlCol="0">
            <a:spAutoFit/>
          </a:bodyPr>
          <a:lstStyle/>
          <a:p>
            <a:pPr>
              <a:buClr>
                <a:schemeClr val="tx1">
                  <a:lumMod val="85000"/>
                  <a:lumOff val="15000"/>
                </a:schemeClr>
              </a:buClr>
              <a:buSzPct val="105000"/>
            </a:pPr>
            <a:r>
              <a:rPr lang="zh-CN" altLang="en-US" sz="2000" b="1" dirty="0">
                <a:solidFill>
                  <a:schemeClr val="bg1">
                    <a:lumMod val="95000"/>
                    <a:alpha val="45000"/>
                  </a:schemeClr>
                </a:solidFill>
                <a:cs typeface="+mn-ea"/>
                <a:sym typeface="+mn-lt"/>
              </a:rPr>
              <a:t>好看看得着</a:t>
            </a:r>
          </a:p>
        </p:txBody>
      </p:sp>
      <p:sp>
        <p:nvSpPr>
          <p:cNvPr id="45" name="TextBox 198">
            <a:extLst>
              <a:ext uri="{FF2B5EF4-FFF2-40B4-BE49-F238E27FC236}">
                <a16:creationId xmlns:a16="http://schemas.microsoft.com/office/drawing/2014/main" id="{54E0BEDE-8992-4737-9966-82C878CB8D69}"/>
              </a:ext>
            </a:extLst>
          </p:cNvPr>
          <p:cNvSpPr txBox="1"/>
          <p:nvPr/>
        </p:nvSpPr>
        <p:spPr>
          <a:xfrm>
            <a:off x="7441565" y="4814887"/>
            <a:ext cx="3762375" cy="521970"/>
          </a:xfrm>
          <a:prstGeom prst="rect">
            <a:avLst/>
          </a:prstGeom>
        </p:spPr>
        <p:txBody>
          <a:bodyPr wrap="square" rtlCol="0">
            <a:spAutoFit/>
          </a:bodyPr>
          <a:lstStyle/>
          <a:p>
            <a:pPr>
              <a:buClr>
                <a:schemeClr val="tx1">
                  <a:lumMod val="85000"/>
                  <a:lumOff val="15000"/>
                </a:schemeClr>
              </a:buClr>
              <a:buSzPct val="105000"/>
            </a:pPr>
            <a:r>
              <a:rPr lang="zh-CN" altLang="en-US" sz="2800" b="1" dirty="0">
                <a:solidFill>
                  <a:schemeClr val="bg1">
                    <a:lumMod val="95000"/>
                  </a:schemeClr>
                </a:solidFill>
                <a:cs typeface="+mn-ea"/>
                <a:sym typeface="+mn-lt"/>
              </a:rPr>
              <a:t>更多选择功能更多快乐</a:t>
            </a:r>
          </a:p>
        </p:txBody>
      </p:sp>
      <p:sp>
        <p:nvSpPr>
          <p:cNvPr id="46" name="TextBox 198">
            <a:extLst>
              <a:ext uri="{FF2B5EF4-FFF2-40B4-BE49-F238E27FC236}">
                <a16:creationId xmlns:a16="http://schemas.microsoft.com/office/drawing/2014/main" id="{10450169-8702-4D5B-8DFF-74733116F48B}"/>
              </a:ext>
            </a:extLst>
          </p:cNvPr>
          <p:cNvSpPr txBox="1"/>
          <p:nvPr/>
        </p:nvSpPr>
        <p:spPr>
          <a:xfrm>
            <a:off x="7144171" y="2609840"/>
            <a:ext cx="4070350" cy="523220"/>
          </a:xfrm>
          <a:prstGeom prst="rect">
            <a:avLst/>
          </a:prstGeom>
        </p:spPr>
        <p:txBody>
          <a:bodyPr wrap="square" rtlCol="0">
            <a:spAutoFit/>
          </a:bodyPr>
          <a:lstStyle/>
          <a:p>
            <a:pPr>
              <a:buClr>
                <a:schemeClr val="tx1">
                  <a:lumMod val="85000"/>
                  <a:lumOff val="15000"/>
                </a:schemeClr>
              </a:buClr>
              <a:buSzPct val="105000"/>
            </a:pPr>
            <a:r>
              <a:rPr lang="zh-CN" sz="2800" b="1" dirty="0">
                <a:solidFill>
                  <a:schemeClr val="bg1">
                    <a:lumMod val="95000"/>
                    <a:alpha val="95000"/>
                  </a:schemeClr>
                </a:solidFill>
                <a:cs typeface="+mn-ea"/>
                <a:sym typeface="+mn-lt"/>
              </a:rPr>
              <a:t>小</a:t>
            </a:r>
            <a:r>
              <a:rPr lang="en-US" altLang="zh-CN" sz="2800" b="1" dirty="0">
                <a:solidFill>
                  <a:schemeClr val="bg1">
                    <a:lumMod val="95000"/>
                    <a:alpha val="95000"/>
                  </a:schemeClr>
                </a:solidFill>
                <a:cs typeface="+mn-ea"/>
                <a:sym typeface="+mn-lt"/>
              </a:rPr>
              <a:t>!</a:t>
            </a:r>
            <a:r>
              <a:rPr lang="zh-CN" sz="2800" b="1" dirty="0">
                <a:solidFill>
                  <a:schemeClr val="bg1">
                    <a:lumMod val="95000"/>
                    <a:alpha val="95000"/>
                  </a:schemeClr>
                </a:solidFill>
                <a:cs typeface="+mn-ea"/>
                <a:sym typeface="+mn-lt"/>
              </a:rPr>
              <a:t>易</a:t>
            </a:r>
            <a:r>
              <a:rPr lang="en-US" altLang="zh-CN" sz="2800" b="1" dirty="0">
                <a:solidFill>
                  <a:schemeClr val="bg1">
                    <a:lumMod val="95000"/>
                    <a:alpha val="95000"/>
                  </a:schemeClr>
                </a:solidFill>
                <a:cs typeface="+mn-ea"/>
                <a:sym typeface="+mn-lt"/>
              </a:rPr>
              <a:t>!</a:t>
            </a:r>
            <a:r>
              <a:rPr lang="zh-CN" sz="2800" b="1" dirty="0">
                <a:solidFill>
                  <a:schemeClr val="bg1">
                    <a:lumMod val="95000"/>
                    <a:alpha val="95000"/>
                  </a:schemeClr>
                </a:solidFill>
                <a:cs typeface="+mn-ea"/>
                <a:sym typeface="+mn-lt"/>
              </a:rPr>
              <a:t>简</a:t>
            </a:r>
            <a:r>
              <a:rPr lang="en-US" altLang="zh-CN" sz="2800" b="1" dirty="0">
                <a:solidFill>
                  <a:schemeClr val="bg1">
                    <a:lumMod val="95000"/>
                    <a:alpha val="95000"/>
                  </a:schemeClr>
                </a:solidFill>
                <a:cs typeface="+mn-ea"/>
                <a:sym typeface="+mn-lt"/>
              </a:rPr>
              <a:t>!</a:t>
            </a:r>
            <a:r>
              <a:rPr lang="zh-CN" sz="2800" b="1" dirty="0">
                <a:solidFill>
                  <a:schemeClr val="bg1">
                    <a:lumMod val="95000"/>
                    <a:alpha val="95000"/>
                  </a:schemeClr>
                </a:solidFill>
                <a:cs typeface="+mn-ea"/>
                <a:sym typeface="+mn-lt"/>
              </a:rPr>
              <a:t>便</a:t>
            </a:r>
            <a:r>
              <a:rPr lang="en-US" altLang="zh-CN" sz="2800" b="1" dirty="0">
                <a:solidFill>
                  <a:schemeClr val="bg1">
                    <a:lumMod val="95000"/>
                    <a:alpha val="95000"/>
                  </a:schemeClr>
                </a:solidFill>
                <a:cs typeface="+mn-ea"/>
                <a:sym typeface="+mn-lt"/>
              </a:rPr>
              <a:t>!</a:t>
            </a:r>
            <a:r>
              <a:rPr lang="zh-CN" sz="2800" b="1" dirty="0">
                <a:solidFill>
                  <a:schemeClr val="bg1">
                    <a:lumMod val="95000"/>
                    <a:alpha val="95000"/>
                  </a:schemeClr>
                </a:solidFill>
                <a:cs typeface="+mn-ea"/>
                <a:sym typeface="+mn-lt"/>
              </a:rPr>
              <a:t>高效</a:t>
            </a:r>
            <a:r>
              <a:rPr lang="en-US" altLang="zh-CN" sz="2800" b="1" dirty="0">
                <a:solidFill>
                  <a:schemeClr val="bg1">
                    <a:lumMod val="95000"/>
                    <a:alpha val="95000"/>
                  </a:schemeClr>
                </a:solidFill>
                <a:cs typeface="+mn-ea"/>
                <a:sym typeface="+mn-lt"/>
              </a:rPr>
              <a:t>!</a:t>
            </a:r>
            <a:r>
              <a:rPr lang="zh-CN" altLang="en-US" sz="2800" b="1" dirty="0">
                <a:solidFill>
                  <a:schemeClr val="bg1">
                    <a:lumMod val="95000"/>
                    <a:alpha val="95000"/>
                  </a:schemeClr>
                </a:solidFill>
                <a:cs typeface="+mn-ea"/>
                <a:sym typeface="+mn-lt"/>
              </a:rPr>
              <a:t>还便宜！</a:t>
            </a:r>
            <a:endParaRPr lang="en-US" altLang="zh-CN" sz="2800" b="1" dirty="0">
              <a:solidFill>
                <a:schemeClr val="bg1">
                  <a:lumMod val="95000"/>
                  <a:alpha val="95000"/>
                </a:schemeClr>
              </a:solidFill>
              <a:cs typeface="+mn-ea"/>
              <a:sym typeface="+mn-lt"/>
            </a:endParaRPr>
          </a:p>
        </p:txBody>
      </p:sp>
      <p:sp>
        <p:nvSpPr>
          <p:cNvPr id="47" name="TextBox 198">
            <a:extLst>
              <a:ext uri="{FF2B5EF4-FFF2-40B4-BE49-F238E27FC236}">
                <a16:creationId xmlns:a16="http://schemas.microsoft.com/office/drawing/2014/main" id="{9FCA42E8-0F60-4B4A-9ED2-E0ED196F4F36}"/>
              </a:ext>
            </a:extLst>
          </p:cNvPr>
          <p:cNvSpPr txBox="1"/>
          <p:nvPr/>
        </p:nvSpPr>
        <p:spPr>
          <a:xfrm>
            <a:off x="6520815" y="2116455"/>
            <a:ext cx="4669155" cy="583565"/>
          </a:xfrm>
          <a:prstGeom prst="rect">
            <a:avLst/>
          </a:prstGeom>
        </p:spPr>
        <p:txBody>
          <a:bodyPr wrap="square" rtlCol="0">
            <a:spAutoFit/>
          </a:bodyPr>
          <a:lstStyle/>
          <a:p>
            <a:pPr>
              <a:buClr>
                <a:schemeClr val="tx1">
                  <a:lumMod val="85000"/>
                  <a:lumOff val="15000"/>
                </a:schemeClr>
              </a:buClr>
              <a:buSzPct val="105000"/>
            </a:pPr>
            <a:r>
              <a:rPr lang="zh-CN" sz="3200" b="1" dirty="0">
                <a:solidFill>
                  <a:schemeClr val="bg1">
                    <a:lumMod val="95000"/>
                    <a:alpha val="60000"/>
                  </a:schemeClr>
                </a:solidFill>
                <a:cs typeface="+mn-ea"/>
                <a:sym typeface="+mn-lt"/>
              </a:rPr>
              <a:t>完全被惊艳的说不出话来</a:t>
            </a:r>
          </a:p>
        </p:txBody>
      </p:sp>
      <p:sp>
        <p:nvSpPr>
          <p:cNvPr id="48" name="TextBox 198">
            <a:extLst>
              <a:ext uri="{FF2B5EF4-FFF2-40B4-BE49-F238E27FC236}">
                <a16:creationId xmlns:a16="http://schemas.microsoft.com/office/drawing/2014/main" id="{E83285F7-ABFB-4D69-BFE5-7E2415982B91}"/>
              </a:ext>
            </a:extLst>
          </p:cNvPr>
          <p:cNvSpPr txBox="1"/>
          <p:nvPr/>
        </p:nvSpPr>
        <p:spPr>
          <a:xfrm>
            <a:off x="3355340" y="1625600"/>
            <a:ext cx="2629535" cy="445135"/>
          </a:xfrm>
          <a:prstGeom prst="rect">
            <a:avLst/>
          </a:prstGeom>
        </p:spPr>
        <p:txBody>
          <a:bodyPr wrap="square" rtlCol="0">
            <a:spAutoFit/>
          </a:bodyPr>
          <a:lstStyle/>
          <a:p>
            <a:pPr algn="ctr"/>
            <a:r>
              <a:rPr lang="zh-CN" altLang="en-US" sz="2300" dirty="0">
                <a:solidFill>
                  <a:schemeClr val="bg1">
                    <a:alpha val="26000"/>
                  </a:schemeClr>
                </a:solidFill>
                <a:latin typeface="方正正黑简体" panose="02000000000000000000" pitchFamily="2" charset="-122"/>
                <a:ea typeface="方正正黑简体" panose="02000000000000000000" pitchFamily="2" charset="-122"/>
                <a:sym typeface="+mn-ea"/>
              </a:rPr>
              <a:t>面向多领域多场景</a:t>
            </a:r>
            <a:endParaRPr lang="zh-CN" altLang="en-US" sz="2300" b="1" dirty="0">
              <a:solidFill>
                <a:schemeClr val="bg1">
                  <a:alpha val="26000"/>
                </a:schemeClr>
              </a:solidFill>
              <a:latin typeface="方正正黑简体" panose="02000000000000000000" pitchFamily="2" charset="-122"/>
              <a:ea typeface="方正正黑简体" panose="02000000000000000000" pitchFamily="2" charset="-122"/>
              <a:cs typeface="+mn-ea"/>
              <a:sym typeface="+mn-ea"/>
            </a:endParaRPr>
          </a:p>
        </p:txBody>
      </p:sp>
      <p:sp>
        <p:nvSpPr>
          <p:cNvPr id="49" name="TextBox 198">
            <a:extLst>
              <a:ext uri="{FF2B5EF4-FFF2-40B4-BE49-F238E27FC236}">
                <a16:creationId xmlns:a16="http://schemas.microsoft.com/office/drawing/2014/main" id="{4E536588-B38C-48B3-9891-1A876C06A601}"/>
              </a:ext>
            </a:extLst>
          </p:cNvPr>
          <p:cNvSpPr txBox="1"/>
          <p:nvPr/>
        </p:nvSpPr>
        <p:spPr>
          <a:xfrm>
            <a:off x="4729480" y="2648872"/>
            <a:ext cx="2494915" cy="461665"/>
          </a:xfrm>
          <a:prstGeom prst="rect">
            <a:avLst/>
          </a:prstGeom>
        </p:spPr>
        <p:txBody>
          <a:bodyPr wrap="square" rtlCol="0">
            <a:spAutoFit/>
          </a:bodyPr>
          <a:lstStyle/>
          <a:p>
            <a:pPr>
              <a:buClr>
                <a:schemeClr val="tx1">
                  <a:lumMod val="85000"/>
                  <a:lumOff val="15000"/>
                </a:schemeClr>
              </a:buClr>
              <a:buSzPct val="105000"/>
            </a:pPr>
            <a:r>
              <a:rPr lang="zh-CN" altLang="en-US" sz="2400" b="1" dirty="0">
                <a:solidFill>
                  <a:schemeClr val="bg1">
                    <a:lumMod val="95000"/>
                    <a:alpha val="39000"/>
                  </a:schemeClr>
                </a:solidFill>
                <a:cs typeface="+mn-ea"/>
                <a:sym typeface="+mn-lt"/>
              </a:rPr>
              <a:t> 无线局域网技术</a:t>
            </a:r>
          </a:p>
        </p:txBody>
      </p:sp>
      <p:sp>
        <p:nvSpPr>
          <p:cNvPr id="50" name="TextBox 198">
            <a:extLst>
              <a:ext uri="{FF2B5EF4-FFF2-40B4-BE49-F238E27FC236}">
                <a16:creationId xmlns:a16="http://schemas.microsoft.com/office/drawing/2014/main" id="{E1BD2A2D-E303-47BC-A036-EAB4747A2422}"/>
              </a:ext>
            </a:extLst>
          </p:cNvPr>
          <p:cNvSpPr txBox="1"/>
          <p:nvPr/>
        </p:nvSpPr>
        <p:spPr>
          <a:xfrm>
            <a:off x="4956810" y="3815715"/>
            <a:ext cx="4268470" cy="398780"/>
          </a:xfrm>
          <a:prstGeom prst="rect">
            <a:avLst/>
          </a:prstGeom>
        </p:spPr>
        <p:txBody>
          <a:bodyPr wrap="square" rtlCol="0">
            <a:spAutoFit/>
          </a:bodyPr>
          <a:lstStyle/>
          <a:p>
            <a:pPr>
              <a:buClr>
                <a:schemeClr val="tx1">
                  <a:lumMod val="85000"/>
                  <a:lumOff val="15000"/>
                </a:schemeClr>
              </a:buClr>
              <a:buSzPct val="105000"/>
            </a:pPr>
            <a:r>
              <a:rPr lang="zh-CN" altLang="en-US" sz="2000" b="1" dirty="0">
                <a:solidFill>
                  <a:schemeClr val="bg1">
                    <a:lumMod val="95000"/>
                    <a:alpha val="74000"/>
                  </a:schemeClr>
                </a:solidFill>
                <a:cs typeface="+mn-ea"/>
                <a:sym typeface="+mn-lt"/>
              </a:rPr>
              <a:t>轻量化、精密化，高速率高能量密度</a:t>
            </a:r>
          </a:p>
        </p:txBody>
      </p:sp>
      <p:sp>
        <p:nvSpPr>
          <p:cNvPr id="51" name="TextBox 198">
            <a:extLst>
              <a:ext uri="{FF2B5EF4-FFF2-40B4-BE49-F238E27FC236}">
                <a16:creationId xmlns:a16="http://schemas.microsoft.com/office/drawing/2014/main" id="{167A5D4C-68B4-4D55-950C-36B1AC32D980}"/>
              </a:ext>
            </a:extLst>
          </p:cNvPr>
          <p:cNvSpPr txBox="1"/>
          <p:nvPr/>
        </p:nvSpPr>
        <p:spPr>
          <a:xfrm>
            <a:off x="7321550" y="4268470"/>
            <a:ext cx="3910965" cy="460375"/>
          </a:xfrm>
          <a:prstGeom prst="rect">
            <a:avLst/>
          </a:prstGeom>
        </p:spPr>
        <p:txBody>
          <a:bodyPr wrap="square" rtlCol="0">
            <a:spAutoFit/>
          </a:bodyPr>
          <a:lstStyle/>
          <a:p>
            <a:pPr>
              <a:buClr>
                <a:schemeClr val="tx1">
                  <a:lumMod val="85000"/>
                  <a:lumOff val="15000"/>
                </a:schemeClr>
              </a:buClr>
              <a:buSzPct val="105000"/>
            </a:pPr>
            <a:r>
              <a:rPr lang="zh-CN" altLang="en-US" sz="2400" b="1" dirty="0">
                <a:solidFill>
                  <a:schemeClr val="bg1">
                    <a:lumMod val="95000"/>
                    <a:alpha val="80000"/>
                  </a:schemeClr>
                </a:solidFill>
                <a:cs typeface="+mn-ea"/>
                <a:sym typeface="+mn-lt"/>
              </a:rPr>
              <a:t>功能模块化，自动</a:t>
            </a:r>
            <a:r>
              <a:rPr lang="en-US" altLang="zh-CN" sz="2400" b="1" dirty="0">
                <a:solidFill>
                  <a:schemeClr val="bg1">
                    <a:lumMod val="95000"/>
                    <a:alpha val="80000"/>
                  </a:schemeClr>
                </a:solidFill>
                <a:cs typeface="+mn-ea"/>
                <a:sym typeface="+mn-lt"/>
              </a:rPr>
              <a:t>OTA</a:t>
            </a:r>
            <a:r>
              <a:rPr lang="zh-CN" altLang="en-US" sz="2400" b="1" dirty="0">
                <a:solidFill>
                  <a:schemeClr val="bg1">
                    <a:lumMod val="95000"/>
                    <a:alpha val="80000"/>
                  </a:schemeClr>
                </a:solidFill>
                <a:cs typeface="+mn-ea"/>
                <a:sym typeface="+mn-lt"/>
              </a:rPr>
              <a:t>升级</a:t>
            </a:r>
          </a:p>
        </p:txBody>
      </p:sp>
      <p:sp>
        <p:nvSpPr>
          <p:cNvPr id="52" name="TextBox 198">
            <a:extLst>
              <a:ext uri="{FF2B5EF4-FFF2-40B4-BE49-F238E27FC236}">
                <a16:creationId xmlns:a16="http://schemas.microsoft.com/office/drawing/2014/main" id="{38A05776-345A-435D-96E6-0268628052E3}"/>
              </a:ext>
            </a:extLst>
          </p:cNvPr>
          <p:cNvSpPr txBox="1"/>
          <p:nvPr/>
        </p:nvSpPr>
        <p:spPr>
          <a:xfrm>
            <a:off x="5741035" y="4306570"/>
            <a:ext cx="1483360" cy="398780"/>
          </a:xfrm>
          <a:prstGeom prst="rect">
            <a:avLst/>
          </a:prstGeom>
        </p:spPr>
        <p:txBody>
          <a:bodyPr wrap="square" rtlCol="0">
            <a:spAutoFit/>
          </a:bodyPr>
          <a:lstStyle/>
          <a:p>
            <a:pPr>
              <a:buClr>
                <a:schemeClr val="tx1">
                  <a:lumMod val="85000"/>
                  <a:lumOff val="15000"/>
                </a:schemeClr>
              </a:buClr>
              <a:buSzPct val="105000"/>
            </a:pPr>
            <a:r>
              <a:rPr lang="zh-CN" altLang="en-US" sz="2000" b="1" dirty="0">
                <a:solidFill>
                  <a:schemeClr val="bg1">
                    <a:lumMod val="95000"/>
                  </a:schemeClr>
                </a:solidFill>
                <a:cs typeface="+mn-ea"/>
                <a:sym typeface="+mn-lt"/>
              </a:rPr>
              <a:t>好用摸得到</a:t>
            </a:r>
          </a:p>
        </p:txBody>
      </p:sp>
      <p:sp>
        <p:nvSpPr>
          <p:cNvPr id="53" name="TextBox 198">
            <a:extLst>
              <a:ext uri="{FF2B5EF4-FFF2-40B4-BE49-F238E27FC236}">
                <a16:creationId xmlns:a16="http://schemas.microsoft.com/office/drawing/2014/main" id="{194A6CD7-31FC-43F0-84C7-2D8D19852CCD}"/>
              </a:ext>
            </a:extLst>
          </p:cNvPr>
          <p:cNvSpPr txBox="1"/>
          <p:nvPr/>
        </p:nvSpPr>
        <p:spPr>
          <a:xfrm>
            <a:off x="9206230" y="3230245"/>
            <a:ext cx="1976755" cy="400110"/>
          </a:xfrm>
          <a:prstGeom prst="rect">
            <a:avLst/>
          </a:prstGeom>
        </p:spPr>
        <p:txBody>
          <a:bodyPr wrap="square" rtlCol="0">
            <a:spAutoFit/>
          </a:bodyPr>
          <a:lstStyle/>
          <a:p>
            <a:pPr>
              <a:buClr>
                <a:schemeClr val="tx1">
                  <a:lumMod val="85000"/>
                  <a:lumOff val="15000"/>
                </a:schemeClr>
              </a:buClr>
              <a:buSzPct val="105000"/>
            </a:pPr>
            <a:r>
              <a:rPr lang="zh-CN" altLang="en-US" sz="2000" b="1" dirty="0">
                <a:solidFill>
                  <a:schemeClr val="bg1">
                    <a:lumMod val="95000"/>
                    <a:alpha val="70000"/>
                  </a:schemeClr>
                </a:solidFill>
                <a:cs typeface="+mn-ea"/>
                <a:sym typeface="+mn-lt"/>
              </a:rPr>
              <a:t>数字化上传云端</a:t>
            </a:r>
            <a:endParaRPr lang="en-US" altLang="zh-CN" sz="2000" b="1" dirty="0">
              <a:solidFill>
                <a:schemeClr val="bg1">
                  <a:lumMod val="95000"/>
                  <a:alpha val="70000"/>
                </a:schemeClr>
              </a:solidFill>
              <a:cs typeface="+mn-ea"/>
              <a:sym typeface="+mn-lt"/>
            </a:endParaRPr>
          </a:p>
        </p:txBody>
      </p:sp>
      <p:sp>
        <p:nvSpPr>
          <p:cNvPr id="54" name="TextBox 198">
            <a:extLst>
              <a:ext uri="{FF2B5EF4-FFF2-40B4-BE49-F238E27FC236}">
                <a16:creationId xmlns:a16="http://schemas.microsoft.com/office/drawing/2014/main" id="{52043B4B-5D57-4025-85FE-F4F205E74B9C}"/>
              </a:ext>
            </a:extLst>
          </p:cNvPr>
          <p:cNvSpPr txBox="1"/>
          <p:nvPr/>
        </p:nvSpPr>
        <p:spPr>
          <a:xfrm>
            <a:off x="9206230" y="3817620"/>
            <a:ext cx="1976755" cy="398780"/>
          </a:xfrm>
          <a:prstGeom prst="rect">
            <a:avLst/>
          </a:prstGeom>
        </p:spPr>
        <p:txBody>
          <a:bodyPr wrap="square" rtlCol="0">
            <a:spAutoFit/>
          </a:bodyPr>
          <a:lstStyle/>
          <a:p>
            <a:pPr>
              <a:buClr>
                <a:schemeClr val="tx1">
                  <a:lumMod val="85000"/>
                  <a:lumOff val="15000"/>
                </a:schemeClr>
              </a:buClr>
              <a:buSzPct val="105000"/>
            </a:pPr>
            <a:r>
              <a:rPr lang="zh-CN" altLang="en-US" sz="2000" b="1" dirty="0">
                <a:solidFill>
                  <a:schemeClr val="bg1">
                    <a:lumMod val="95000"/>
                    <a:alpha val="30000"/>
                  </a:schemeClr>
                </a:solidFill>
                <a:cs typeface="+mn-ea"/>
                <a:sym typeface="+mn-lt"/>
              </a:rPr>
              <a:t>无缝适配新模块</a:t>
            </a:r>
          </a:p>
        </p:txBody>
      </p:sp>
      <p:sp>
        <p:nvSpPr>
          <p:cNvPr id="55" name="TextBox 198">
            <a:extLst>
              <a:ext uri="{FF2B5EF4-FFF2-40B4-BE49-F238E27FC236}">
                <a16:creationId xmlns:a16="http://schemas.microsoft.com/office/drawing/2014/main" id="{9839A191-A8E3-4A00-8B8B-365DFDE985BC}"/>
              </a:ext>
            </a:extLst>
          </p:cNvPr>
          <p:cNvSpPr txBox="1"/>
          <p:nvPr/>
        </p:nvSpPr>
        <p:spPr>
          <a:xfrm>
            <a:off x="3683000" y="2213610"/>
            <a:ext cx="2940685" cy="460375"/>
          </a:xfrm>
          <a:prstGeom prst="rect">
            <a:avLst/>
          </a:prstGeom>
        </p:spPr>
        <p:txBody>
          <a:bodyPr wrap="square" rtlCol="0">
            <a:spAutoFit/>
          </a:bodyPr>
          <a:lstStyle/>
          <a:p>
            <a:pPr>
              <a:buClr>
                <a:schemeClr val="tx1">
                  <a:lumMod val="85000"/>
                  <a:lumOff val="15000"/>
                </a:schemeClr>
              </a:buClr>
              <a:buSzPct val="105000"/>
            </a:pPr>
            <a:r>
              <a:rPr lang="zh-CN" altLang="en-US" sz="2400" b="1" dirty="0">
                <a:solidFill>
                  <a:schemeClr val="bg1">
                    <a:lumMod val="95000"/>
                    <a:alpha val="83000"/>
                  </a:schemeClr>
                </a:solidFill>
                <a:cs typeface="+mn-ea"/>
                <a:sym typeface="+mn-lt"/>
              </a:rPr>
              <a:t>操作简单，复用性强</a:t>
            </a:r>
          </a:p>
        </p:txBody>
      </p:sp>
      <p:sp>
        <p:nvSpPr>
          <p:cNvPr id="56" name="TextBox 198">
            <a:extLst>
              <a:ext uri="{FF2B5EF4-FFF2-40B4-BE49-F238E27FC236}">
                <a16:creationId xmlns:a16="http://schemas.microsoft.com/office/drawing/2014/main" id="{1A3CA4C8-E69E-48A7-B9CD-53EDE117AFA8}"/>
              </a:ext>
            </a:extLst>
          </p:cNvPr>
          <p:cNvSpPr txBox="1"/>
          <p:nvPr/>
        </p:nvSpPr>
        <p:spPr>
          <a:xfrm>
            <a:off x="5892165" y="1619250"/>
            <a:ext cx="1953895" cy="445135"/>
          </a:xfrm>
          <a:prstGeom prst="rect">
            <a:avLst/>
          </a:prstGeom>
        </p:spPr>
        <p:txBody>
          <a:bodyPr wrap="square" rtlCol="0">
            <a:spAutoFit/>
          </a:bodyPr>
          <a:lstStyle/>
          <a:p>
            <a:pPr algn="ctr"/>
            <a:r>
              <a:rPr lang="zh-CN" altLang="en-US" sz="2300" dirty="0">
                <a:solidFill>
                  <a:schemeClr val="bg1">
                    <a:alpha val="78000"/>
                  </a:schemeClr>
                </a:solidFill>
                <a:latin typeface="方正正黑简体" panose="02000000000000000000" pitchFamily="2" charset="-122"/>
                <a:ea typeface="方正正黑简体" panose="02000000000000000000" pitchFamily="2" charset="-122"/>
                <a:sym typeface="+mn-ea"/>
              </a:rPr>
              <a:t>亮的不是一点</a:t>
            </a:r>
            <a:endParaRPr lang="zh-CN" altLang="en-US" sz="2300" b="1" dirty="0">
              <a:solidFill>
                <a:schemeClr val="bg1">
                  <a:alpha val="78000"/>
                </a:schemeClr>
              </a:solidFill>
              <a:latin typeface="方正正黑简体" panose="02000000000000000000" pitchFamily="2" charset="-122"/>
              <a:ea typeface="方正正黑简体" panose="02000000000000000000" pitchFamily="2" charset="-122"/>
              <a:cs typeface="+mn-ea"/>
              <a:sym typeface="+mn-ea"/>
            </a:endParaRPr>
          </a:p>
        </p:txBody>
      </p:sp>
      <p:sp>
        <p:nvSpPr>
          <p:cNvPr id="57" name="TextBox 198">
            <a:extLst>
              <a:ext uri="{FF2B5EF4-FFF2-40B4-BE49-F238E27FC236}">
                <a16:creationId xmlns:a16="http://schemas.microsoft.com/office/drawing/2014/main" id="{228F84AE-004C-47F8-9C0F-F2BAFFC7E040}"/>
              </a:ext>
            </a:extLst>
          </p:cNvPr>
          <p:cNvSpPr txBox="1"/>
          <p:nvPr/>
        </p:nvSpPr>
        <p:spPr>
          <a:xfrm>
            <a:off x="2220595" y="2213610"/>
            <a:ext cx="1354455" cy="445135"/>
          </a:xfrm>
          <a:prstGeom prst="rect">
            <a:avLst/>
          </a:prstGeom>
        </p:spPr>
        <p:txBody>
          <a:bodyPr wrap="square" rtlCol="0">
            <a:spAutoFit/>
          </a:bodyPr>
          <a:lstStyle/>
          <a:p>
            <a:pPr>
              <a:buClr>
                <a:schemeClr val="tx1">
                  <a:lumMod val="85000"/>
                  <a:lumOff val="15000"/>
                </a:schemeClr>
              </a:buClr>
              <a:buSzPct val="105000"/>
            </a:pPr>
            <a:r>
              <a:rPr lang="zh-CN" altLang="en-US" sz="2300" b="1" dirty="0">
                <a:solidFill>
                  <a:schemeClr val="bg1">
                    <a:lumMod val="95000"/>
                    <a:alpha val="54000"/>
                  </a:schemeClr>
                </a:solidFill>
                <a:cs typeface="+mn-ea"/>
                <a:sym typeface="+mn-lt"/>
              </a:rPr>
              <a:t>执着打造</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图片 147" descr="千库网_思考问题的男孩_元素编号12950894"/>
          <p:cNvPicPr>
            <a:picLocks noChangeAspect="1"/>
          </p:cNvPicPr>
          <p:nvPr/>
        </p:nvPicPr>
        <p:blipFill>
          <a:blip r:embed="rId3"/>
          <a:stretch>
            <a:fillRect/>
          </a:stretch>
        </p:blipFill>
        <p:spPr>
          <a:xfrm>
            <a:off x="10059670" y="1078865"/>
            <a:ext cx="1108710" cy="979170"/>
          </a:xfrm>
          <a:prstGeom prst="rect">
            <a:avLst/>
          </a:prstGeom>
        </p:spPr>
      </p:pic>
      <p:cxnSp>
        <p:nvCxnSpPr>
          <p:cNvPr id="141" name="直接连接符 140"/>
          <p:cNvCxnSpPr/>
          <p:nvPr/>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7" name="矩形 136"/>
          <p:cNvSpPr/>
          <p:nvPr/>
        </p:nvSpPr>
        <p:spPr>
          <a:xfrm>
            <a:off x="64655" y="212915"/>
            <a:ext cx="1899920" cy="46037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需求调研</a:t>
            </a:r>
          </a:p>
        </p:txBody>
      </p:sp>
      <p:grpSp>
        <p:nvGrpSpPr>
          <p:cNvPr id="138" name="组合 137"/>
          <p:cNvGrpSpPr/>
          <p:nvPr/>
        </p:nvGrpSpPr>
        <p:grpSpPr>
          <a:xfrm flipH="1">
            <a:off x="0" y="780260"/>
            <a:ext cx="5724000" cy="78378"/>
            <a:chOff x="6911145" y="6507480"/>
            <a:chExt cx="4984946" cy="78378"/>
          </a:xfrm>
        </p:grpSpPr>
        <p:sp>
          <p:nvSpPr>
            <p:cNvPr id="139" name="任意多边形 138"/>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9" name="平行四边形 148"/>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0" name="平行四边形 149"/>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1" name="平行四边形 150"/>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2" name="平行四边形 151"/>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3" name="平行四边形 152"/>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p:nvSpPr>
        <p:spPr>
          <a:xfrm>
            <a:off x="208280" y="1014730"/>
            <a:ext cx="5427980" cy="1154162"/>
          </a:xfrm>
          <a:prstGeom prst="rect">
            <a:avLst/>
          </a:prstGeom>
          <a:noFill/>
        </p:spPr>
        <p:txBody>
          <a:bodyPr wrap="square" rtlCol="0" anchor="t">
            <a:spAutoFit/>
          </a:bodyPr>
          <a:lstStyle/>
          <a:p>
            <a:pPr indent="508000" algn="l" fontAlgn="auto">
              <a:lnSpc>
                <a:spcPct val="100000"/>
              </a:lnSpc>
              <a:buClr>
                <a:schemeClr val="tx1">
                  <a:lumMod val="85000"/>
                  <a:lumOff val="15000"/>
                </a:schemeClr>
              </a:buClr>
              <a:buSzPct val="105000"/>
              <a:extLst>
                <a:ext uri="{35155182-B16C-46BC-9424-99874614C6A1}">
                  <wpsdc:indentchars xmlns:wpsdc="http://www.wps.cn/officeDocument/2017/drawingmlCustomData" xmlns="" val="200" checksum="282533468"/>
                </a:ext>
              </a:extLst>
            </a:pPr>
            <a:r>
              <a:rPr lang="zh-CN" altLang="en-US" sz="2000" dirty="0">
                <a:solidFill>
                  <a:schemeClr val="bg1"/>
                </a:solidFill>
                <a:latin typeface="字魂59号-创粗黑" panose="00000500000000000000" charset="-122"/>
                <a:ea typeface="字魂59号-创粗黑" panose="00000500000000000000" charset="-122"/>
                <a:cs typeface="字魂59号-创粗黑" panose="00000500000000000000" charset="-122"/>
                <a:sym typeface="+mn-ea"/>
              </a:rPr>
              <a:t>历时</a:t>
            </a:r>
            <a:r>
              <a:rPr lang="en-US" altLang="zh-CN" sz="2300" b="1" dirty="0">
                <a:ln/>
                <a:solidFill>
                  <a:schemeClr val="accent1"/>
                </a:solidFill>
                <a:effectLst>
                  <a:outerShdw blurRad="38100" dist="25400" dir="5400000" algn="ctr" rotWithShape="0">
                    <a:srgbClr val="6E747A">
                      <a:alpha val="43000"/>
                    </a:srgbClr>
                  </a:outerShdw>
                </a:effectLst>
                <a:latin typeface="字魂59号-创粗黑" panose="00000500000000000000" charset="-122"/>
                <a:ea typeface="字魂59号-创粗黑" panose="00000500000000000000" charset="-122"/>
                <a:cs typeface="字魂59号-创粗黑" panose="00000500000000000000" charset="-122"/>
                <a:sym typeface="+mn-ea"/>
              </a:rPr>
              <a:t>4</a:t>
            </a:r>
            <a:r>
              <a:rPr lang="zh-CN" altLang="en-US" sz="2300" b="1" dirty="0">
                <a:ln/>
                <a:solidFill>
                  <a:schemeClr val="accent1"/>
                </a:solidFill>
                <a:effectLst>
                  <a:outerShdw blurRad="38100" dist="25400" dir="5400000" algn="ctr" rotWithShape="0">
                    <a:srgbClr val="6E747A">
                      <a:alpha val="43000"/>
                    </a:srgbClr>
                  </a:outerShdw>
                </a:effectLst>
                <a:latin typeface="字魂59号-创粗黑" panose="00000500000000000000" charset="-122"/>
                <a:ea typeface="字魂59号-创粗黑" panose="00000500000000000000" charset="-122"/>
                <a:cs typeface="字魂59号-创粗黑" panose="00000500000000000000" charset="-122"/>
                <a:sym typeface="+mn-ea"/>
              </a:rPr>
              <a:t>个月</a:t>
            </a:r>
            <a:r>
              <a:rPr lang="zh-CN" altLang="en-US" sz="2000" dirty="0">
                <a:solidFill>
                  <a:schemeClr val="bg1"/>
                </a:solidFill>
                <a:latin typeface="字魂59号-创粗黑" panose="00000500000000000000" charset="-122"/>
                <a:ea typeface="字魂59号-创粗黑" panose="00000500000000000000" charset="-122"/>
                <a:cs typeface="字魂59号-创粗黑" panose="00000500000000000000" charset="-122"/>
                <a:sym typeface="+mn-ea"/>
              </a:rPr>
              <a:t>的市场调研，基于国内农业养殖者</a:t>
            </a:r>
            <a:r>
              <a:rPr lang="zh-CN" altLang="en-US" sz="2300" b="1" dirty="0">
                <a:ln/>
                <a:solidFill>
                  <a:schemeClr val="accent1"/>
                </a:solidFill>
                <a:effectLst>
                  <a:outerShdw blurRad="38100" dist="25400" dir="5400000" algn="ctr" rotWithShape="0">
                    <a:srgbClr val="6E747A">
                      <a:alpha val="43000"/>
                    </a:srgbClr>
                  </a:outerShdw>
                </a:effectLst>
                <a:latin typeface="字魂59号-创粗黑" panose="00000500000000000000" charset="-122"/>
                <a:ea typeface="字魂59号-创粗黑" panose="00000500000000000000" charset="-122"/>
                <a:cs typeface="字魂59号-创粗黑" panose="00000500000000000000" charset="-122"/>
                <a:sym typeface="+mn-ea"/>
              </a:rPr>
              <a:t>数千份</a:t>
            </a:r>
            <a:r>
              <a:rPr lang="zh-CN" altLang="en-US" sz="2000" dirty="0">
                <a:solidFill>
                  <a:schemeClr val="bg1"/>
                </a:solidFill>
                <a:latin typeface="字魂59号-创粗黑" panose="00000500000000000000" charset="-122"/>
                <a:ea typeface="字魂59号-创粗黑" panose="00000500000000000000" charset="-122"/>
                <a:cs typeface="字魂59号-创粗黑" panose="00000500000000000000" charset="-122"/>
                <a:sym typeface="+mn-ea"/>
              </a:rPr>
              <a:t>问卷调查，分析目标群体的</a:t>
            </a:r>
            <a:r>
              <a:rPr lang="zh-CN" altLang="en-US" sz="2300" b="1" dirty="0">
                <a:ln/>
                <a:solidFill>
                  <a:schemeClr val="accent1"/>
                </a:solidFill>
                <a:effectLst>
                  <a:outerShdw blurRad="38100" dist="25400" dir="5400000" algn="ctr" rotWithShape="0">
                    <a:srgbClr val="6E747A">
                      <a:alpha val="43000"/>
                    </a:srgbClr>
                  </a:outerShdw>
                </a:effectLst>
                <a:latin typeface="字魂59号-创粗黑" panose="00000500000000000000" charset="-122"/>
                <a:ea typeface="字魂59号-创粗黑" panose="00000500000000000000" charset="-122"/>
                <a:cs typeface="字魂59号-创粗黑" panose="00000500000000000000" charset="-122"/>
                <a:sym typeface="+mn-ea"/>
              </a:rPr>
              <a:t>需求</a:t>
            </a:r>
            <a:r>
              <a:rPr lang="zh-CN" altLang="en-US" sz="2000" dirty="0">
                <a:solidFill>
                  <a:schemeClr val="bg1"/>
                </a:solidFill>
                <a:latin typeface="字魂59号-创粗黑" panose="00000500000000000000" charset="-122"/>
                <a:ea typeface="字魂59号-创粗黑" panose="00000500000000000000" charset="-122"/>
                <a:cs typeface="字魂59号-创粗黑" panose="00000500000000000000" charset="-122"/>
                <a:sym typeface="+mn-ea"/>
              </a:rPr>
              <a:t>和</a:t>
            </a:r>
            <a:r>
              <a:rPr lang="zh-CN" altLang="en-US" sz="2300" b="1" dirty="0">
                <a:ln/>
                <a:solidFill>
                  <a:schemeClr val="accent1"/>
                </a:solidFill>
                <a:effectLst>
                  <a:outerShdw blurRad="38100" dist="25400" dir="5400000" algn="ctr" rotWithShape="0">
                    <a:srgbClr val="6E747A">
                      <a:alpha val="43000"/>
                    </a:srgbClr>
                  </a:outerShdw>
                </a:effectLst>
                <a:latin typeface="字魂59号-创粗黑" panose="00000500000000000000" charset="-122"/>
                <a:ea typeface="字魂59号-创粗黑" panose="00000500000000000000" charset="-122"/>
                <a:cs typeface="字魂59号-创粗黑" panose="00000500000000000000" charset="-122"/>
                <a:sym typeface="+mn-ea"/>
              </a:rPr>
              <a:t>想法</a:t>
            </a:r>
            <a:r>
              <a:rPr lang="zh-CN" altLang="en-US" sz="2000" dirty="0">
                <a:solidFill>
                  <a:schemeClr val="bg1"/>
                </a:solidFill>
                <a:latin typeface="字魂59号-创粗黑" panose="00000500000000000000" charset="-122"/>
                <a:ea typeface="字魂59号-创粗黑" panose="00000500000000000000" charset="-122"/>
                <a:cs typeface="字魂59号-创粗黑" panose="00000500000000000000" charset="-122"/>
                <a:sym typeface="+mn-ea"/>
              </a:rPr>
              <a:t>。</a:t>
            </a:r>
          </a:p>
        </p:txBody>
      </p:sp>
      <p:sp>
        <p:nvSpPr>
          <p:cNvPr id="4" name="文本框 3"/>
          <p:cNvSpPr txBox="1"/>
          <p:nvPr/>
        </p:nvSpPr>
        <p:spPr>
          <a:xfrm>
            <a:off x="7026637" y="1014730"/>
            <a:ext cx="3339376" cy="1061829"/>
          </a:xfrm>
          <a:prstGeom prst="rect">
            <a:avLst/>
          </a:prstGeom>
          <a:noFill/>
        </p:spPr>
        <p:txBody>
          <a:bodyPr wrap="none" rtlCol="0" anchor="t">
            <a:spAutoFit/>
          </a:bodyPr>
          <a:lstStyle/>
          <a:p>
            <a:pPr algn="ctr"/>
            <a:r>
              <a:rPr lang="zh-CN" altLang="en-US" sz="2000" dirty="0">
                <a:solidFill>
                  <a:schemeClr val="bg1"/>
                </a:solidFill>
                <a:latin typeface="字魂59号-创粗黑" panose="00000500000000000000" charset="-122"/>
                <a:ea typeface="字魂59号-创粗黑" panose="00000500000000000000" charset="-122"/>
                <a:sym typeface="+mn-ea"/>
              </a:rPr>
              <a:t>那么农业劳动者养殖中</a:t>
            </a:r>
          </a:p>
          <a:p>
            <a:pPr algn="ctr"/>
            <a:r>
              <a:rPr lang="zh-CN" altLang="en-US" sz="2000" dirty="0">
                <a:solidFill>
                  <a:schemeClr val="bg1"/>
                </a:solidFill>
                <a:latin typeface="字魂59号-创粗黑" panose="00000500000000000000" charset="-122"/>
                <a:ea typeface="字魂59号-创粗黑" panose="00000500000000000000" charset="-122"/>
                <a:sym typeface="+mn-ea"/>
              </a:rPr>
              <a:t>常用的智能工具</a:t>
            </a:r>
          </a:p>
          <a:p>
            <a:pPr algn="ctr"/>
            <a:r>
              <a:rPr lang="zh-CN" altLang="en-US" sz="2000" dirty="0">
                <a:solidFill>
                  <a:schemeClr val="bg1"/>
                </a:solidFill>
                <a:latin typeface="字魂59号-创粗黑" panose="00000500000000000000" charset="-122"/>
                <a:ea typeface="字魂59号-创粗黑" panose="00000500000000000000" charset="-122"/>
                <a:sym typeface="+mn-ea"/>
              </a:rPr>
              <a:t>遇到了哪些令</a:t>
            </a:r>
            <a:r>
              <a:rPr lang="zh-CN" altLang="en-US" sz="2300" b="1" dirty="0">
                <a:ln/>
                <a:solidFill>
                  <a:schemeClr val="accent1"/>
                </a:solidFill>
                <a:effectLst>
                  <a:outerShdw blurRad="38100" dist="25400" dir="5400000" algn="ctr" rotWithShape="0">
                    <a:srgbClr val="6E747A">
                      <a:alpha val="43000"/>
                    </a:srgbClr>
                  </a:outerShdw>
                </a:effectLst>
                <a:latin typeface="字魂59号-创粗黑" panose="00000500000000000000" charset="-122"/>
                <a:ea typeface="字魂59号-创粗黑" panose="00000500000000000000" charset="-122"/>
                <a:sym typeface="+mn-ea"/>
              </a:rPr>
              <a:t>头疼</a:t>
            </a:r>
            <a:r>
              <a:rPr lang="zh-CN" altLang="en-US" sz="2000" dirty="0">
                <a:solidFill>
                  <a:schemeClr val="bg1"/>
                </a:solidFill>
                <a:latin typeface="字魂59号-创粗黑" panose="00000500000000000000" charset="-122"/>
                <a:ea typeface="字魂59号-创粗黑" panose="00000500000000000000" charset="-122"/>
                <a:sym typeface="+mn-ea"/>
              </a:rPr>
              <a:t>的问题？</a:t>
            </a:r>
          </a:p>
        </p:txBody>
      </p:sp>
      <p:sp>
        <p:nvSpPr>
          <p:cNvPr id="6" name="Oval 21"/>
          <p:cNvSpPr/>
          <p:nvPr/>
        </p:nvSpPr>
        <p:spPr>
          <a:xfrm>
            <a:off x="6320155" y="2312035"/>
            <a:ext cx="1368425" cy="992505"/>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chemeClr val="lt1"/>
              </a:solidFill>
              <a:cs typeface="+mn-ea"/>
              <a:sym typeface="+mn-lt"/>
            </a:endParaRPr>
          </a:p>
        </p:txBody>
      </p:sp>
      <p:sp>
        <p:nvSpPr>
          <p:cNvPr id="8" name="文本框 7"/>
          <p:cNvSpPr txBox="1"/>
          <p:nvPr/>
        </p:nvSpPr>
        <p:spPr>
          <a:xfrm>
            <a:off x="6395720" y="2609215"/>
            <a:ext cx="1217295" cy="398780"/>
          </a:xfrm>
          <a:prstGeom prst="rect">
            <a:avLst/>
          </a:prstGeom>
          <a:noFill/>
        </p:spPr>
        <p:txBody>
          <a:bodyPr wrap="square" rtlCol="0" anchor="t">
            <a:spAutoFit/>
          </a:bodyPr>
          <a:lstStyle/>
          <a:p>
            <a:pPr algn="l"/>
            <a:r>
              <a:rPr lang="zh-CN" altLang="en-US" sz="2000" b="1" dirty="0">
                <a:solidFill>
                  <a:schemeClr val="bg1"/>
                </a:solidFill>
                <a:effectLst>
                  <a:outerShdw blurRad="50800" dist="38100" dir="5400000" algn="t" rotWithShape="0">
                    <a:prstClr val="black">
                      <a:alpha val="40000"/>
                    </a:prstClr>
                  </a:outerShdw>
                </a:effectLst>
                <a:cs typeface="+mn-ea"/>
                <a:sym typeface="+mn-lt"/>
              </a:rPr>
              <a:t>体积庞大</a:t>
            </a:r>
          </a:p>
        </p:txBody>
      </p:sp>
      <p:sp>
        <p:nvSpPr>
          <p:cNvPr id="10" name="Oval 21"/>
          <p:cNvSpPr/>
          <p:nvPr/>
        </p:nvSpPr>
        <p:spPr>
          <a:xfrm>
            <a:off x="8012430" y="2312035"/>
            <a:ext cx="1368425" cy="992505"/>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chemeClr val="lt1"/>
              </a:solidFill>
              <a:cs typeface="+mn-ea"/>
              <a:sym typeface="+mn-lt"/>
            </a:endParaRPr>
          </a:p>
        </p:txBody>
      </p:sp>
      <p:sp>
        <p:nvSpPr>
          <p:cNvPr id="12" name="文本框 11"/>
          <p:cNvSpPr txBox="1"/>
          <p:nvPr/>
        </p:nvSpPr>
        <p:spPr>
          <a:xfrm>
            <a:off x="8087995" y="2608580"/>
            <a:ext cx="1217295" cy="398780"/>
          </a:xfrm>
          <a:prstGeom prst="rect">
            <a:avLst/>
          </a:prstGeom>
          <a:noFill/>
        </p:spPr>
        <p:txBody>
          <a:bodyPr wrap="square" rtlCol="0" anchor="t">
            <a:spAutoFit/>
          </a:bodyPr>
          <a:lstStyle/>
          <a:p>
            <a:pPr algn="l"/>
            <a:r>
              <a:rPr lang="zh-CN" altLang="en-US" sz="2000" b="1" dirty="0">
                <a:solidFill>
                  <a:schemeClr val="bg1"/>
                </a:solidFill>
                <a:effectLst>
                  <a:outerShdw blurRad="50800" dist="38100" dir="5400000" algn="t" rotWithShape="0">
                    <a:prstClr val="black">
                      <a:alpha val="40000"/>
                    </a:prstClr>
                  </a:outerShdw>
                </a:effectLst>
                <a:cs typeface="+mn-ea"/>
                <a:sym typeface="+mn-lt"/>
              </a:rPr>
              <a:t>安装复杂</a:t>
            </a:r>
          </a:p>
        </p:txBody>
      </p:sp>
      <p:sp>
        <p:nvSpPr>
          <p:cNvPr id="13" name="Oval 21"/>
          <p:cNvSpPr/>
          <p:nvPr/>
        </p:nvSpPr>
        <p:spPr>
          <a:xfrm>
            <a:off x="9711055" y="2312035"/>
            <a:ext cx="1750770" cy="992505"/>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chemeClr val="lt1"/>
              </a:solidFill>
              <a:cs typeface="+mn-ea"/>
              <a:sym typeface="+mn-lt"/>
            </a:endParaRPr>
          </a:p>
        </p:txBody>
      </p:sp>
      <p:sp>
        <p:nvSpPr>
          <p:cNvPr id="14" name="文本框 13"/>
          <p:cNvSpPr txBox="1"/>
          <p:nvPr/>
        </p:nvSpPr>
        <p:spPr>
          <a:xfrm>
            <a:off x="9819640" y="2608580"/>
            <a:ext cx="1750770" cy="400110"/>
          </a:xfrm>
          <a:prstGeom prst="rect">
            <a:avLst/>
          </a:prstGeom>
          <a:noFill/>
        </p:spPr>
        <p:txBody>
          <a:bodyPr wrap="square" rtlCol="0" anchor="t">
            <a:spAutoFit/>
          </a:bodyPr>
          <a:lstStyle/>
          <a:p>
            <a:pPr algn="l"/>
            <a:r>
              <a:rPr lang="zh-CN" altLang="en-US" sz="2000" b="1" dirty="0">
                <a:solidFill>
                  <a:schemeClr val="bg1"/>
                </a:solidFill>
                <a:effectLst>
                  <a:outerShdw blurRad="50800" dist="38100" dir="5400000" algn="t" rotWithShape="0">
                    <a:prstClr val="black">
                      <a:alpha val="40000"/>
                    </a:prstClr>
                  </a:outerShdw>
                </a:effectLst>
                <a:cs typeface="+mn-ea"/>
                <a:sym typeface="+mn-lt"/>
              </a:rPr>
              <a:t>检测功能单一</a:t>
            </a:r>
          </a:p>
        </p:txBody>
      </p:sp>
      <p:sp>
        <p:nvSpPr>
          <p:cNvPr id="15" name="Oval 21"/>
          <p:cNvSpPr/>
          <p:nvPr/>
        </p:nvSpPr>
        <p:spPr>
          <a:xfrm>
            <a:off x="6303010" y="3569970"/>
            <a:ext cx="1368425" cy="992505"/>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chemeClr val="lt1"/>
              </a:solidFill>
              <a:cs typeface="+mn-ea"/>
              <a:sym typeface="+mn-lt"/>
            </a:endParaRPr>
          </a:p>
        </p:txBody>
      </p:sp>
      <p:sp>
        <p:nvSpPr>
          <p:cNvPr id="18" name="Oval 21"/>
          <p:cNvSpPr/>
          <p:nvPr/>
        </p:nvSpPr>
        <p:spPr>
          <a:xfrm>
            <a:off x="8012430" y="3569970"/>
            <a:ext cx="1368425" cy="992505"/>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chemeClr val="lt1"/>
              </a:solidFill>
              <a:cs typeface="+mn-ea"/>
              <a:sym typeface="+mn-lt"/>
            </a:endParaRPr>
          </a:p>
        </p:txBody>
      </p:sp>
      <p:sp>
        <p:nvSpPr>
          <p:cNvPr id="20" name="Oval 21"/>
          <p:cNvSpPr/>
          <p:nvPr/>
        </p:nvSpPr>
        <p:spPr>
          <a:xfrm>
            <a:off x="9711690" y="3569970"/>
            <a:ext cx="1750135" cy="1046834"/>
          </a:xfrm>
          <a:prstGeom prst="ellipse">
            <a:avLst/>
          </a:prstGeom>
          <a:noFill/>
          <a:ln w="50800">
            <a:gradFill>
              <a:gsLst>
                <a:gs pos="0">
                  <a:srgbClr val="FFFFFF"/>
                </a:gs>
                <a:gs pos="7001">
                  <a:srgbClr val="E6E6E6"/>
                </a:gs>
                <a:gs pos="32001">
                  <a:srgbClr val="7D8496"/>
                </a:gs>
                <a:gs pos="47000">
                  <a:srgbClr val="E6E6E6"/>
                </a:gs>
                <a:gs pos="85001">
                  <a:srgbClr val="7D8496"/>
                </a:gs>
                <a:gs pos="100000">
                  <a:srgbClr val="E6E6E6"/>
                </a:gs>
              </a:gsLst>
              <a:lin ang="5400000" scaled="0"/>
            </a:gra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bg-BG">
              <a:solidFill>
                <a:schemeClr val="lt1"/>
              </a:solidFill>
              <a:cs typeface="+mn-ea"/>
              <a:sym typeface="+mn-lt"/>
            </a:endParaRPr>
          </a:p>
        </p:txBody>
      </p:sp>
      <p:sp>
        <p:nvSpPr>
          <p:cNvPr id="22" name="矩形 21"/>
          <p:cNvSpPr/>
          <p:nvPr/>
        </p:nvSpPr>
        <p:spPr>
          <a:xfrm>
            <a:off x="5777401" y="4681495"/>
            <a:ext cx="6184704" cy="1367490"/>
          </a:xfrm>
          <a:prstGeom prst="rect">
            <a:avLst/>
          </a:prstGeom>
          <a:noFill/>
        </p:spPr>
        <p:txBody>
          <a:bodyPr wrap="square" rtlCol="0">
            <a:spAutoFit/>
          </a:bodyPr>
          <a:lstStyle/>
          <a:p>
            <a:pPr fontAlgn="auto">
              <a:lnSpc>
                <a:spcPct val="120000"/>
              </a:lnSpc>
            </a:pPr>
            <a:r>
              <a:rPr lang="zh-CN" altLang="en-US" sz="2300" dirty="0">
                <a:solidFill>
                  <a:schemeClr val="bg1"/>
                </a:solidFill>
                <a:latin typeface="字魂59号-创粗黑" panose="00000500000000000000" charset="-122"/>
                <a:ea typeface="字魂59号-创粗黑" panose="00000500000000000000" charset="-122"/>
                <a:cs typeface="+mn-ea"/>
                <a:sym typeface="+mn-lt"/>
              </a:rPr>
              <a:t>结论</a:t>
            </a:r>
            <a:r>
              <a:rPr lang="en-US" altLang="zh-CN" sz="2300" dirty="0">
                <a:solidFill>
                  <a:schemeClr val="bg1"/>
                </a:solidFill>
                <a:latin typeface="字魂59号-创粗黑" panose="00000500000000000000" charset="-122"/>
                <a:ea typeface="字魂59号-创粗黑" panose="00000500000000000000" charset="-122"/>
                <a:cs typeface="+mn-ea"/>
                <a:sym typeface="+mn-lt"/>
              </a:rPr>
              <a:t>:</a:t>
            </a:r>
            <a:r>
              <a:rPr lang="zh-CN" altLang="en-US" sz="2300" dirty="0">
                <a:solidFill>
                  <a:schemeClr val="bg1"/>
                </a:solidFill>
                <a:latin typeface="字魂59号-创粗黑" panose="00000500000000000000" charset="-122"/>
                <a:ea typeface="字魂59号-创粗黑" panose="00000500000000000000" charset="-122"/>
                <a:cs typeface="+mn-ea"/>
                <a:sym typeface="+mn-lt"/>
              </a:rPr>
              <a:t>目前在市场上并没有针对</a:t>
            </a:r>
            <a:r>
              <a:rPr lang="zh-CN" altLang="en-US" sz="2400" b="1" dirty="0">
                <a:ln/>
                <a:solidFill>
                  <a:schemeClr val="accent1"/>
                </a:solidFill>
                <a:effectLst>
                  <a:outerShdw blurRad="38100" dist="25400" dir="5400000" algn="ctr" rotWithShape="0">
                    <a:srgbClr val="6E747A">
                      <a:alpha val="43000"/>
                    </a:srgbClr>
                  </a:outerShdw>
                </a:effectLst>
                <a:ea typeface="字魂59号-创粗黑" panose="00000500000000000000" charset="-122"/>
                <a:sym typeface="+mn-lt"/>
              </a:rPr>
              <a:t>便携化</a:t>
            </a:r>
            <a:r>
              <a:rPr lang="zh-CN" altLang="en-US" sz="2400" dirty="0">
                <a:solidFill>
                  <a:schemeClr val="bg1"/>
                </a:solidFill>
                <a:latin typeface="字魂59号-创粗黑" panose="00000500000000000000" charset="-122"/>
                <a:ea typeface="字魂59号-创粗黑" panose="00000500000000000000" charset="-122"/>
                <a:cs typeface="+mn-ea"/>
                <a:sym typeface="+mn-lt"/>
              </a:rPr>
              <a:t>，</a:t>
            </a:r>
            <a:r>
              <a:rPr lang="zh-CN" altLang="en-US" sz="2400" b="1" dirty="0">
                <a:ln/>
                <a:solidFill>
                  <a:schemeClr val="accent1"/>
                </a:solidFill>
                <a:effectLst>
                  <a:outerShdw blurRad="38100" dist="25400" dir="5400000" algn="ctr" rotWithShape="0">
                    <a:srgbClr val="6E747A">
                      <a:alpha val="43000"/>
                    </a:srgbClr>
                  </a:outerShdw>
                </a:effectLst>
                <a:ea typeface="字魂59号-创粗黑" panose="00000500000000000000" charset="-122"/>
                <a:sym typeface="+mn-lt"/>
              </a:rPr>
              <a:t>轻量化</a:t>
            </a:r>
            <a:r>
              <a:rPr lang="zh-CN" altLang="en-US" sz="2400" dirty="0">
                <a:solidFill>
                  <a:schemeClr val="bg1"/>
                </a:solidFill>
                <a:latin typeface="字魂59号-创粗黑" panose="00000500000000000000" charset="-122"/>
                <a:ea typeface="字魂59号-创粗黑" panose="00000500000000000000" charset="-122"/>
                <a:cs typeface="+mn-ea"/>
                <a:sym typeface="+mn-lt"/>
              </a:rPr>
              <a:t>，</a:t>
            </a:r>
            <a:r>
              <a:rPr lang="zh-CN" altLang="en-US" sz="2400" b="1" dirty="0">
                <a:ln/>
                <a:solidFill>
                  <a:schemeClr val="accent1"/>
                </a:solidFill>
                <a:effectLst>
                  <a:outerShdw blurRad="38100" dist="25400" dir="5400000" algn="ctr" rotWithShape="0">
                    <a:srgbClr val="6E747A">
                      <a:alpha val="43000"/>
                    </a:srgbClr>
                  </a:outerShdw>
                </a:effectLst>
                <a:ea typeface="字魂59号-创粗黑" panose="00000500000000000000" charset="-122"/>
                <a:sym typeface="+mn-lt"/>
              </a:rPr>
              <a:t>智能化</a:t>
            </a:r>
            <a:r>
              <a:rPr lang="zh-CN" altLang="en-US" sz="2400" dirty="0">
                <a:solidFill>
                  <a:schemeClr val="bg1"/>
                </a:solidFill>
                <a:latin typeface="字魂59号-创粗黑" panose="00000500000000000000" charset="-122"/>
                <a:ea typeface="字魂59号-创粗黑" panose="00000500000000000000" charset="-122"/>
                <a:cs typeface="+mn-ea"/>
                <a:sym typeface="+mn-lt"/>
              </a:rPr>
              <a:t>，</a:t>
            </a:r>
            <a:r>
              <a:rPr lang="zh-CN" altLang="en-US" sz="2400" b="1" dirty="0">
                <a:ln/>
                <a:solidFill>
                  <a:schemeClr val="accent1"/>
                </a:solidFill>
                <a:effectLst>
                  <a:outerShdw blurRad="38100" dist="25400" dir="5400000" algn="ctr" rotWithShape="0">
                    <a:srgbClr val="6E747A">
                      <a:alpha val="43000"/>
                    </a:srgbClr>
                  </a:outerShdw>
                </a:effectLst>
                <a:ea typeface="字魂59号-创粗黑" panose="00000500000000000000" charset="-122"/>
                <a:sym typeface="+mn-lt"/>
              </a:rPr>
              <a:t>模块化</a:t>
            </a:r>
            <a:r>
              <a:rPr lang="zh-CN" altLang="en-US" sz="2300" dirty="0">
                <a:solidFill>
                  <a:schemeClr val="bg1"/>
                </a:solidFill>
                <a:latin typeface="字魂59号-创粗黑" panose="00000500000000000000" charset="-122"/>
                <a:ea typeface="字魂59号-创粗黑" panose="00000500000000000000" charset="-122"/>
                <a:cs typeface="+mn-ea"/>
                <a:sym typeface="+mn-lt"/>
              </a:rPr>
              <a:t>设计的农用电子检测仪器设备。部分农业劳动者的便携实际需求得不到满足。</a:t>
            </a:r>
            <a:endParaRPr lang="en-US" altLang="zh-CN" sz="2300" dirty="0">
              <a:solidFill>
                <a:schemeClr val="bg1"/>
              </a:solidFill>
              <a:latin typeface="字魂59号-创粗黑" panose="00000500000000000000" charset="-122"/>
              <a:ea typeface="字魂59号-创粗黑" panose="00000500000000000000" charset="-122"/>
              <a:cs typeface="+mn-ea"/>
              <a:sym typeface="+mn-lt"/>
            </a:endParaRPr>
          </a:p>
        </p:txBody>
      </p:sp>
      <p:sp>
        <p:nvSpPr>
          <p:cNvPr id="24" name="文本框 23"/>
          <p:cNvSpPr txBox="1"/>
          <p:nvPr/>
        </p:nvSpPr>
        <p:spPr>
          <a:xfrm>
            <a:off x="9891316" y="3760461"/>
            <a:ext cx="1454229" cy="707886"/>
          </a:xfrm>
          <a:prstGeom prst="rect">
            <a:avLst/>
          </a:prstGeom>
          <a:noFill/>
        </p:spPr>
        <p:txBody>
          <a:bodyPr wrap="square" rtlCol="0" anchor="t">
            <a:spAutoFit/>
          </a:bodyPr>
          <a:lstStyle/>
          <a:p>
            <a:pPr algn="ctr"/>
            <a:r>
              <a:rPr lang="zh-CN" altLang="en-US" sz="2000" b="1" dirty="0">
                <a:solidFill>
                  <a:schemeClr val="bg1"/>
                </a:solidFill>
                <a:effectLst>
                  <a:outerShdw blurRad="50800" dist="38100" dir="5400000" algn="t" rotWithShape="0">
                    <a:prstClr val="black">
                      <a:alpha val="40000"/>
                    </a:prstClr>
                  </a:outerShdw>
                </a:effectLst>
                <a:cs typeface="+mn-ea"/>
                <a:sym typeface="+mn-lt"/>
              </a:rPr>
              <a:t>不够集成一体化</a:t>
            </a:r>
          </a:p>
        </p:txBody>
      </p:sp>
      <p:sp>
        <p:nvSpPr>
          <p:cNvPr id="25" name="文本框 24"/>
          <p:cNvSpPr txBox="1"/>
          <p:nvPr/>
        </p:nvSpPr>
        <p:spPr>
          <a:xfrm>
            <a:off x="8087995" y="3867150"/>
            <a:ext cx="1217295" cy="400110"/>
          </a:xfrm>
          <a:prstGeom prst="rect">
            <a:avLst/>
          </a:prstGeom>
          <a:noFill/>
        </p:spPr>
        <p:txBody>
          <a:bodyPr wrap="square" rtlCol="0" anchor="t">
            <a:spAutoFit/>
          </a:bodyPr>
          <a:lstStyle/>
          <a:p>
            <a:pPr algn="l"/>
            <a:r>
              <a:rPr lang="zh-CN" altLang="en-US" sz="2000" b="1" dirty="0">
                <a:solidFill>
                  <a:schemeClr val="bg1"/>
                </a:solidFill>
                <a:effectLst>
                  <a:outerShdw blurRad="50800" dist="38100" dir="5400000" algn="t" rotWithShape="0">
                    <a:prstClr val="black">
                      <a:alpha val="40000"/>
                    </a:prstClr>
                  </a:outerShdw>
                </a:effectLst>
                <a:cs typeface="+mn-ea"/>
                <a:sym typeface="+mn-lt"/>
              </a:rPr>
              <a:t>操作困难</a:t>
            </a:r>
          </a:p>
        </p:txBody>
      </p:sp>
      <p:sp>
        <p:nvSpPr>
          <p:cNvPr id="26" name="文本框 25"/>
          <p:cNvSpPr txBox="1"/>
          <p:nvPr/>
        </p:nvSpPr>
        <p:spPr>
          <a:xfrm>
            <a:off x="6395720" y="3866515"/>
            <a:ext cx="1217295" cy="398780"/>
          </a:xfrm>
          <a:prstGeom prst="rect">
            <a:avLst/>
          </a:prstGeom>
          <a:noFill/>
        </p:spPr>
        <p:txBody>
          <a:bodyPr wrap="square" rtlCol="0" anchor="t">
            <a:spAutoFit/>
          </a:bodyPr>
          <a:lstStyle/>
          <a:p>
            <a:pPr algn="l"/>
            <a:r>
              <a:rPr lang="zh-CN" altLang="en-US" sz="2000" b="1" dirty="0">
                <a:solidFill>
                  <a:schemeClr val="bg1"/>
                </a:solidFill>
                <a:effectLst>
                  <a:outerShdw blurRad="50800" dist="38100" dir="5400000" algn="t" rotWithShape="0">
                    <a:prstClr val="black">
                      <a:alpha val="40000"/>
                    </a:prstClr>
                  </a:outerShdw>
                </a:effectLst>
                <a:cs typeface="+mn-ea"/>
                <a:sym typeface="+mn-lt"/>
              </a:rPr>
              <a:t>设备繁多</a:t>
            </a:r>
          </a:p>
        </p:txBody>
      </p:sp>
      <p:pic>
        <p:nvPicPr>
          <p:cNvPr id="1028" name="Picture 4">
            <a:extLst>
              <a:ext uri="{FF2B5EF4-FFF2-40B4-BE49-F238E27FC236}">
                <a16:creationId xmlns:a16="http://schemas.microsoft.com/office/drawing/2014/main" id="{76A38A68-97DC-738D-075C-DC65AC2F8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280" y="2312035"/>
            <a:ext cx="2578539" cy="190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a:extLst>
              <a:ext uri="{FF2B5EF4-FFF2-40B4-BE49-F238E27FC236}">
                <a16:creationId xmlns:a16="http://schemas.microsoft.com/office/drawing/2014/main" id="{6FCA34F3-BDED-2CDF-C658-67543F049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0956" y="2319256"/>
            <a:ext cx="2712720" cy="190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
            <a:extLst>
              <a:ext uri="{FF2B5EF4-FFF2-40B4-BE49-F238E27FC236}">
                <a16:creationId xmlns:a16="http://schemas.microsoft.com/office/drawing/2014/main" id="{2D9A2C3D-97E9-1F21-6DA7-40231FBF00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895" y="4412105"/>
            <a:ext cx="2556924" cy="190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a:extLst>
              <a:ext uri="{FF2B5EF4-FFF2-40B4-BE49-F238E27FC236}">
                <a16:creationId xmlns:a16="http://schemas.microsoft.com/office/drawing/2014/main" id="{79473796-6A41-4A42-BA9E-0B31E08189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66000" y="4413016"/>
            <a:ext cx="2688113" cy="190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4655" y="212915"/>
            <a:ext cx="1899920" cy="46037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产品概述</a:t>
            </a:r>
          </a:p>
        </p:txBody>
      </p:sp>
      <p:grpSp>
        <p:nvGrpSpPr>
          <p:cNvPr id="50" name="组合 49"/>
          <p:cNvGrpSpPr/>
          <p:nvPr/>
        </p:nvGrpSpPr>
        <p:grpSpPr>
          <a:xfrm flipH="1">
            <a:off x="0" y="780260"/>
            <a:ext cx="5724000" cy="78378"/>
            <a:chOff x="6911145" y="6507480"/>
            <a:chExt cx="4984946" cy="78378"/>
          </a:xfrm>
        </p:grpSpPr>
        <p:sp>
          <p:nvSpPr>
            <p:cNvPr id="51" name="任意多边形 50"/>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51"/>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52"/>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平行四边形 53"/>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54"/>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平行四边形 55"/>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7" name="矩形 26"/>
          <p:cNvSpPr/>
          <p:nvPr/>
        </p:nvSpPr>
        <p:spPr>
          <a:xfrm>
            <a:off x="1231219" y="3427057"/>
            <a:ext cx="1347470" cy="306705"/>
          </a:xfrm>
          <a:prstGeom prst="rect">
            <a:avLst/>
          </a:prstGeom>
        </p:spPr>
        <p:txBody>
          <a:bodyPr wrap="none">
            <a:spAutoFit/>
          </a:bodyPr>
          <a:lstStyle/>
          <a:p>
            <a:pPr lvl="0" defTabSz="914400"/>
            <a:r>
              <a:rPr lang="zh-CN" altLang="en-US" sz="1400" dirty="0">
                <a:solidFill>
                  <a:schemeClr val="bg1"/>
                </a:solidFill>
                <a:latin typeface="字魂59号-创粗黑" panose="00000500000000000000" charset="-122"/>
                <a:ea typeface="字魂59号-创粗黑" panose="00000500000000000000" charset="-122"/>
                <a:cs typeface="字魂59号-创粗黑" panose="00000500000000000000" charset="-122"/>
              </a:rPr>
              <a:t>图</a:t>
            </a:r>
            <a:r>
              <a:rPr lang="en-US" altLang="zh-CN" sz="1400" b="0" dirty="0">
                <a:solidFill>
                  <a:schemeClr val="bg1"/>
                </a:solidFill>
                <a:latin typeface="字魂59号-创粗黑" panose="00000500000000000000" charset="-122"/>
                <a:ea typeface="字魂59号-创粗黑" panose="00000500000000000000" charset="-122"/>
                <a:cs typeface="字魂59号-创粗黑" panose="00000500000000000000" charset="-122"/>
              </a:rPr>
              <a:t>1-1</a:t>
            </a:r>
            <a:r>
              <a:rPr lang="en-US" altLang="zh-CN" sz="1400" dirty="0">
                <a:solidFill>
                  <a:schemeClr val="bg1"/>
                </a:solidFill>
                <a:latin typeface="字魂59号-创粗黑" panose="00000500000000000000" charset="-122"/>
                <a:ea typeface="字魂59号-创粗黑" panose="00000500000000000000" charset="-122"/>
                <a:cs typeface="字魂59号-创粗黑" panose="00000500000000000000" charset="-122"/>
              </a:rPr>
              <a:t> </a:t>
            </a:r>
            <a:r>
              <a:rPr lang="zh-CN" altLang="en-US" sz="1400" dirty="0">
                <a:solidFill>
                  <a:schemeClr val="bg1"/>
                </a:solidFill>
                <a:latin typeface="字魂59号-创粗黑" panose="00000500000000000000" charset="-122"/>
                <a:ea typeface="字魂59号-创粗黑" panose="00000500000000000000" charset="-122"/>
                <a:cs typeface="字魂59号-创粗黑" panose="00000500000000000000" charset="-122"/>
              </a:rPr>
              <a:t>产品雏形</a:t>
            </a:r>
          </a:p>
        </p:txBody>
      </p:sp>
      <p:sp>
        <p:nvSpPr>
          <p:cNvPr id="28" name="文本框 27"/>
          <p:cNvSpPr txBox="1"/>
          <p:nvPr/>
        </p:nvSpPr>
        <p:spPr>
          <a:xfrm>
            <a:off x="4873335" y="3391227"/>
            <a:ext cx="2445067" cy="307777"/>
          </a:xfrm>
          <a:prstGeom prst="rect">
            <a:avLst/>
          </a:prstGeom>
          <a:noFill/>
          <a:ln w="9525">
            <a:noFill/>
          </a:ln>
        </p:spPr>
        <p:txBody>
          <a:bodyPr wrap="square">
            <a:spAutoFit/>
          </a:bodyPr>
          <a:lstStyle/>
          <a:p>
            <a:pPr indent="0"/>
            <a:r>
              <a:rPr lang="zh-CN" altLang="en-US" sz="1400" dirty="0">
                <a:solidFill>
                  <a:schemeClr val="bg1"/>
                </a:solidFill>
                <a:latin typeface="字魂59号-创粗黑" panose="00000500000000000000" charset="-122"/>
                <a:ea typeface="字魂59号-创粗黑" panose="00000500000000000000" charset="-122"/>
                <a:cs typeface="字魂59号-创粗黑" panose="00000500000000000000" charset="-122"/>
              </a:rPr>
              <a:t>图</a:t>
            </a:r>
            <a:r>
              <a:rPr lang="en-US" sz="1400" dirty="0">
                <a:solidFill>
                  <a:schemeClr val="bg1"/>
                </a:solidFill>
                <a:latin typeface="字魂59号-创粗黑" panose="00000500000000000000" charset="-122"/>
                <a:ea typeface="字魂59号-创粗黑" panose="00000500000000000000" charset="-122"/>
                <a:cs typeface="字魂59号-创粗黑" panose="00000500000000000000" charset="-122"/>
              </a:rPr>
              <a:t>1-2</a:t>
            </a:r>
            <a:r>
              <a:rPr lang="en-US" altLang="zh-CN" sz="1400" b="1" dirty="0">
                <a:solidFill>
                  <a:schemeClr val="bg1">
                    <a:lumMod val="95000"/>
                  </a:schemeClr>
                </a:solidFill>
                <a:cs typeface="+mn-ea"/>
                <a:sym typeface="+mn-lt"/>
              </a:rPr>
              <a:t>“</a:t>
            </a:r>
            <a:r>
              <a:rPr lang="zh-CN" altLang="en-US" sz="1400" b="1" dirty="0">
                <a:solidFill>
                  <a:schemeClr val="bg1">
                    <a:lumMod val="95000"/>
                  </a:schemeClr>
                </a:solidFill>
                <a:cs typeface="+mn-ea"/>
                <a:sym typeface="+mn-lt"/>
              </a:rPr>
              <a:t>检测站” </a:t>
            </a:r>
            <a:r>
              <a:rPr lang="zh-CN" altLang="en-US" sz="1400" b="1" dirty="0">
                <a:solidFill>
                  <a:schemeClr val="bg1"/>
                </a:solidFill>
                <a:ea typeface="字魂59号-创粗黑" panose="00000500000000000000" charset="-122"/>
                <a:cs typeface="+mn-ea"/>
                <a:sym typeface="+mn-lt"/>
              </a:rPr>
              <a:t>集成</a:t>
            </a:r>
            <a:r>
              <a:rPr lang="zh-CN" altLang="en-US" sz="1400" dirty="0">
                <a:solidFill>
                  <a:schemeClr val="bg1"/>
                </a:solidFill>
                <a:latin typeface="字魂59号-创粗黑" panose="00000500000000000000" charset="-122"/>
                <a:ea typeface="字魂59号-创粗黑" panose="00000500000000000000" charset="-122"/>
                <a:cs typeface="字魂59号-创粗黑" panose="00000500000000000000" charset="-122"/>
              </a:rPr>
              <a:t>图</a:t>
            </a:r>
          </a:p>
        </p:txBody>
      </p:sp>
      <p:sp>
        <p:nvSpPr>
          <p:cNvPr id="29" name="文本框 28"/>
          <p:cNvSpPr txBox="1"/>
          <p:nvPr/>
        </p:nvSpPr>
        <p:spPr>
          <a:xfrm>
            <a:off x="8668290" y="3391345"/>
            <a:ext cx="2702639" cy="307777"/>
          </a:xfrm>
          <a:prstGeom prst="rect">
            <a:avLst/>
          </a:prstGeom>
          <a:noFill/>
          <a:ln w="9525">
            <a:noFill/>
          </a:ln>
        </p:spPr>
        <p:txBody>
          <a:bodyPr wrap="square">
            <a:spAutoFit/>
          </a:bodyPr>
          <a:lstStyle/>
          <a:p>
            <a:r>
              <a:rPr lang="zh-CN" altLang="en-US" sz="1400" dirty="0">
                <a:solidFill>
                  <a:schemeClr val="bg1"/>
                </a:solidFill>
                <a:latin typeface="字魂59号-创粗黑" panose="00000500000000000000" charset="-122"/>
                <a:ea typeface="字魂59号-创粗黑" panose="00000500000000000000" charset="-122"/>
                <a:cs typeface="字魂59号-创粗黑" panose="00000500000000000000" charset="-122"/>
              </a:rPr>
              <a:t>图</a:t>
            </a:r>
            <a:r>
              <a:rPr lang="en-US" altLang="zh-CN" sz="1400" dirty="0">
                <a:solidFill>
                  <a:schemeClr val="bg1"/>
                </a:solidFill>
                <a:latin typeface="字魂59号-创粗黑" panose="00000500000000000000" charset="-122"/>
                <a:ea typeface="字魂59号-创粗黑" panose="00000500000000000000" charset="-122"/>
                <a:cs typeface="字魂59号-创粗黑" panose="00000500000000000000" charset="-122"/>
              </a:rPr>
              <a:t>1-3</a:t>
            </a:r>
            <a:r>
              <a:rPr lang="en-US" altLang="zh-CN" sz="1400" b="1" dirty="0">
                <a:solidFill>
                  <a:schemeClr val="bg1">
                    <a:lumMod val="95000"/>
                  </a:schemeClr>
                </a:solidFill>
                <a:cs typeface="+mn-ea"/>
                <a:sym typeface="+mn-lt"/>
              </a:rPr>
              <a:t>“</a:t>
            </a:r>
            <a:r>
              <a:rPr lang="zh-CN" altLang="en-US" sz="1400" b="1" dirty="0">
                <a:solidFill>
                  <a:schemeClr val="bg1">
                    <a:lumMod val="95000"/>
                  </a:schemeClr>
                </a:solidFill>
                <a:cs typeface="+mn-ea"/>
                <a:sym typeface="+mn-lt"/>
              </a:rPr>
              <a:t>检测站</a:t>
            </a:r>
            <a:r>
              <a:rPr lang="en-US" altLang="zh-CN" sz="1400" b="1" dirty="0">
                <a:solidFill>
                  <a:schemeClr val="bg1">
                    <a:lumMod val="95000"/>
                  </a:schemeClr>
                </a:solidFill>
                <a:cs typeface="+mn-ea"/>
                <a:sym typeface="+mn-lt"/>
              </a:rPr>
              <a:t>”</a:t>
            </a:r>
            <a:r>
              <a:rPr lang="zh-CN" altLang="en-US" sz="1400" dirty="0">
                <a:solidFill>
                  <a:schemeClr val="bg1"/>
                </a:solidFill>
                <a:latin typeface="字魂59号-创粗黑" panose="00000500000000000000" charset="-122"/>
                <a:ea typeface="字魂59号-创粗黑" panose="00000500000000000000" charset="-122"/>
                <a:cs typeface="字魂59号-创粗黑" panose="00000500000000000000" charset="-122"/>
              </a:rPr>
              <a:t>数据显示图</a:t>
            </a:r>
          </a:p>
        </p:txBody>
      </p:sp>
      <p:cxnSp>
        <p:nvCxnSpPr>
          <p:cNvPr id="88" name="直接连接符 87"/>
          <p:cNvCxnSpPr/>
          <p:nvPr/>
        </p:nvCxnSpPr>
        <p:spPr>
          <a:xfrm>
            <a:off x="1611918" y="4947156"/>
            <a:ext cx="3958590" cy="0"/>
          </a:xfrm>
          <a:prstGeom prst="line">
            <a:avLst/>
          </a:prstGeom>
          <a:ln w="25400">
            <a:gradFill flip="none" rotWithShape="1">
              <a:gsLst>
                <a:gs pos="0">
                  <a:schemeClr val="accent1">
                    <a:lumMod val="20000"/>
                    <a:lumOff val="80000"/>
                    <a:alpha val="20000"/>
                  </a:schemeClr>
                </a:gs>
                <a:gs pos="50000">
                  <a:schemeClr val="accent2">
                    <a:lumMod val="60000"/>
                    <a:lumOff val="40000"/>
                  </a:schemeClr>
                </a:gs>
                <a:gs pos="100000">
                  <a:schemeClr val="accent1">
                    <a:lumMod val="20000"/>
                    <a:lumOff val="80000"/>
                    <a:alpha val="2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6543252" y="4947156"/>
            <a:ext cx="3958590" cy="0"/>
          </a:xfrm>
          <a:prstGeom prst="line">
            <a:avLst/>
          </a:prstGeom>
          <a:ln w="25400">
            <a:gradFill flip="none" rotWithShape="1">
              <a:gsLst>
                <a:gs pos="0">
                  <a:schemeClr val="accent1">
                    <a:lumMod val="20000"/>
                    <a:lumOff val="80000"/>
                    <a:alpha val="20000"/>
                  </a:schemeClr>
                </a:gs>
                <a:gs pos="50000">
                  <a:schemeClr val="accent2">
                    <a:lumMod val="60000"/>
                    <a:lumOff val="40000"/>
                  </a:schemeClr>
                </a:gs>
                <a:gs pos="100000">
                  <a:schemeClr val="accent1">
                    <a:lumMod val="20000"/>
                    <a:lumOff val="80000"/>
                    <a:alpha val="2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611918" y="6450424"/>
            <a:ext cx="3958590" cy="0"/>
          </a:xfrm>
          <a:prstGeom prst="line">
            <a:avLst/>
          </a:prstGeom>
          <a:ln w="25400">
            <a:gradFill flip="none" rotWithShape="1">
              <a:gsLst>
                <a:gs pos="0">
                  <a:schemeClr val="accent1">
                    <a:lumMod val="20000"/>
                    <a:lumOff val="80000"/>
                    <a:alpha val="20000"/>
                  </a:schemeClr>
                </a:gs>
                <a:gs pos="50000">
                  <a:schemeClr val="accent2">
                    <a:lumMod val="60000"/>
                    <a:lumOff val="40000"/>
                  </a:schemeClr>
                </a:gs>
                <a:gs pos="100000">
                  <a:schemeClr val="accent1">
                    <a:lumMod val="20000"/>
                    <a:lumOff val="80000"/>
                    <a:alpha val="2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543252" y="6450424"/>
            <a:ext cx="3958590" cy="0"/>
          </a:xfrm>
          <a:prstGeom prst="line">
            <a:avLst/>
          </a:prstGeom>
          <a:ln w="25400">
            <a:gradFill flip="none" rotWithShape="1">
              <a:gsLst>
                <a:gs pos="0">
                  <a:schemeClr val="accent1">
                    <a:lumMod val="20000"/>
                    <a:lumOff val="80000"/>
                    <a:alpha val="20000"/>
                  </a:schemeClr>
                </a:gs>
                <a:gs pos="50000">
                  <a:schemeClr val="accent2">
                    <a:lumMod val="60000"/>
                    <a:lumOff val="40000"/>
                  </a:schemeClr>
                </a:gs>
                <a:gs pos="100000">
                  <a:schemeClr val="accent1">
                    <a:lumMod val="20000"/>
                    <a:lumOff val="80000"/>
                    <a:alpha val="2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2039409" y="4102816"/>
            <a:ext cx="3028374" cy="830997"/>
          </a:xfrm>
          <a:prstGeom prst="rect">
            <a:avLst/>
          </a:prstGeom>
          <a:noFill/>
        </p:spPr>
        <p:txBody>
          <a:bodyPr wrap="square" rtlCol="0" anchor="ctr">
            <a:spAutoFit/>
          </a:bodyPr>
          <a:lstStyle/>
          <a:p>
            <a:pPr lvl="0" algn="ctr"/>
            <a:r>
              <a:rPr lang="zh-CN" altLang="en-US" sz="2400" dirty="0">
                <a:solidFill>
                  <a:schemeClr val="bg1"/>
                </a:solidFill>
                <a:effectLst>
                  <a:outerShdw blurRad="266700" algn="tl" rotWithShape="0">
                    <a:schemeClr val="tx2">
                      <a:lumMod val="40000"/>
                      <a:lumOff val="60000"/>
                      <a:alpha val="55000"/>
                    </a:schemeClr>
                  </a:outerShdw>
                </a:effectLst>
                <a:latin typeface="+mj-lt"/>
                <a:cs typeface="+mn-ea"/>
                <a:sym typeface="+mn-lt"/>
              </a:rPr>
              <a:t>轻量化</a:t>
            </a:r>
            <a:r>
              <a:rPr lang="en-US" altLang="zh-CN" sz="2400" dirty="0">
                <a:solidFill>
                  <a:schemeClr val="bg1"/>
                </a:solidFill>
                <a:effectLst>
                  <a:outerShdw blurRad="266700" algn="tl" rotWithShape="0">
                    <a:schemeClr val="tx2">
                      <a:lumMod val="40000"/>
                      <a:lumOff val="60000"/>
                      <a:alpha val="55000"/>
                    </a:schemeClr>
                  </a:outerShdw>
                </a:effectLst>
                <a:latin typeface="+mj-lt"/>
                <a:cs typeface="+mn-ea"/>
                <a:sym typeface="+mn-lt"/>
              </a:rPr>
              <a:t>、</a:t>
            </a:r>
            <a:r>
              <a:rPr lang="en-US" altLang="zh-CN" sz="2400" dirty="0" err="1">
                <a:solidFill>
                  <a:schemeClr val="bg1"/>
                </a:solidFill>
                <a:effectLst>
                  <a:outerShdw blurRad="266700" algn="tl" rotWithShape="0">
                    <a:schemeClr val="tx2">
                      <a:lumMod val="40000"/>
                      <a:lumOff val="60000"/>
                      <a:alpha val="55000"/>
                    </a:schemeClr>
                  </a:outerShdw>
                </a:effectLst>
                <a:latin typeface="+mj-lt"/>
                <a:cs typeface="+mn-ea"/>
                <a:sym typeface="+mn-lt"/>
              </a:rPr>
              <a:t>模块化</a:t>
            </a:r>
            <a:r>
              <a:rPr lang="zh-CN" altLang="en-US" sz="2400" dirty="0">
                <a:solidFill>
                  <a:schemeClr val="bg1"/>
                </a:solidFill>
                <a:effectLst>
                  <a:outerShdw blurRad="266700" algn="tl" rotWithShape="0">
                    <a:schemeClr val="tx2">
                      <a:lumMod val="40000"/>
                      <a:lumOff val="60000"/>
                      <a:alpha val="55000"/>
                    </a:schemeClr>
                  </a:outerShdw>
                </a:effectLst>
                <a:latin typeface="+mj-lt"/>
                <a:cs typeface="+mn-ea"/>
                <a:sym typeface="+mn-lt"/>
              </a:rPr>
              <a:t>设计按需更换，即插即用</a:t>
            </a:r>
            <a:endParaRPr lang="en-US" altLang="zh-CN" sz="2400" dirty="0">
              <a:solidFill>
                <a:schemeClr val="bg1"/>
              </a:solidFill>
              <a:effectLst>
                <a:outerShdw blurRad="266700" algn="tl" rotWithShape="0">
                  <a:schemeClr val="tx2">
                    <a:lumMod val="40000"/>
                    <a:lumOff val="60000"/>
                    <a:alpha val="55000"/>
                  </a:schemeClr>
                </a:outerShdw>
              </a:effectLst>
              <a:latin typeface="+mj-lt"/>
              <a:cs typeface="+mn-ea"/>
              <a:sym typeface="+mn-lt"/>
            </a:endParaRPr>
          </a:p>
        </p:txBody>
      </p:sp>
      <p:sp>
        <p:nvSpPr>
          <p:cNvPr id="93" name="TextBox 92"/>
          <p:cNvSpPr txBox="1"/>
          <p:nvPr/>
        </p:nvSpPr>
        <p:spPr>
          <a:xfrm>
            <a:off x="6939033" y="4300594"/>
            <a:ext cx="3264394" cy="461665"/>
          </a:xfrm>
          <a:prstGeom prst="rect">
            <a:avLst/>
          </a:prstGeom>
          <a:noFill/>
        </p:spPr>
        <p:txBody>
          <a:bodyPr wrap="square" rtlCol="0" anchor="ctr">
            <a:spAutoFit/>
          </a:bodyPr>
          <a:lstStyle/>
          <a:p>
            <a:pPr lvl="0" algn="ctr"/>
            <a:r>
              <a:rPr lang="zh-CN" altLang="en-US" sz="2400" dirty="0">
                <a:solidFill>
                  <a:schemeClr val="bg1"/>
                </a:solidFill>
                <a:effectLst>
                  <a:outerShdw blurRad="266700" algn="tl" rotWithShape="0">
                    <a:schemeClr val="tx2">
                      <a:lumMod val="40000"/>
                      <a:lumOff val="60000"/>
                      <a:alpha val="55000"/>
                    </a:schemeClr>
                  </a:outerShdw>
                </a:effectLst>
                <a:cs typeface="+mn-ea"/>
                <a:sym typeface="+mn-lt"/>
              </a:rPr>
              <a:t>多样，集群分立式</a:t>
            </a:r>
            <a:r>
              <a:rPr lang="en-US" altLang="zh-CN" sz="2400" dirty="0" err="1">
                <a:solidFill>
                  <a:schemeClr val="bg1"/>
                </a:solidFill>
                <a:effectLst>
                  <a:outerShdw blurRad="266700" algn="tl" rotWithShape="0">
                    <a:schemeClr val="tx2">
                      <a:lumMod val="40000"/>
                      <a:lumOff val="60000"/>
                      <a:alpha val="55000"/>
                    </a:schemeClr>
                  </a:outerShdw>
                </a:effectLst>
                <a:cs typeface="+mn-ea"/>
                <a:sym typeface="+mn-lt"/>
              </a:rPr>
              <a:t>集成</a:t>
            </a:r>
            <a:endParaRPr lang="en-US" altLang="zh-CN" sz="2400" dirty="0">
              <a:solidFill>
                <a:schemeClr val="bg1"/>
              </a:solidFill>
              <a:effectLst>
                <a:outerShdw blurRad="266700" algn="tl" rotWithShape="0">
                  <a:schemeClr val="tx2">
                    <a:lumMod val="40000"/>
                    <a:lumOff val="60000"/>
                    <a:alpha val="55000"/>
                  </a:schemeClr>
                </a:outerShdw>
              </a:effectLst>
              <a:cs typeface="+mn-ea"/>
              <a:sym typeface="+mn-lt"/>
            </a:endParaRPr>
          </a:p>
        </p:txBody>
      </p:sp>
      <p:sp>
        <p:nvSpPr>
          <p:cNvPr id="94" name="TextBox 93"/>
          <p:cNvSpPr txBox="1"/>
          <p:nvPr/>
        </p:nvSpPr>
        <p:spPr>
          <a:xfrm>
            <a:off x="1708189" y="5726940"/>
            <a:ext cx="3928745" cy="461665"/>
          </a:xfrm>
          <a:prstGeom prst="rect">
            <a:avLst/>
          </a:prstGeom>
          <a:noFill/>
        </p:spPr>
        <p:txBody>
          <a:bodyPr wrap="square" rtlCol="0" anchor="ctr">
            <a:spAutoFit/>
          </a:bodyPr>
          <a:lstStyle/>
          <a:p>
            <a:pPr lvl="0" algn="ctr"/>
            <a:r>
              <a:rPr lang="zh-CN" altLang="en-US" sz="2400" dirty="0">
                <a:solidFill>
                  <a:schemeClr val="bg1"/>
                </a:solidFill>
                <a:effectLst>
                  <a:outerShdw blurRad="266700" algn="tl" rotWithShape="0">
                    <a:schemeClr val="tx2">
                      <a:lumMod val="40000"/>
                      <a:lumOff val="60000"/>
                      <a:alpha val="55000"/>
                    </a:schemeClr>
                  </a:outerShdw>
                </a:effectLst>
                <a:cs typeface="+mn-ea"/>
                <a:sym typeface="+mn-lt"/>
              </a:rPr>
              <a:t>数字化</a:t>
            </a:r>
            <a:r>
              <a:rPr lang="en-US" altLang="zh-CN" sz="2400" dirty="0">
                <a:solidFill>
                  <a:schemeClr val="bg1"/>
                </a:solidFill>
                <a:effectLst>
                  <a:outerShdw blurRad="266700" algn="tl" rotWithShape="0">
                    <a:schemeClr val="tx2">
                      <a:lumMod val="40000"/>
                      <a:lumOff val="60000"/>
                      <a:alpha val="55000"/>
                    </a:schemeClr>
                  </a:outerShdw>
                </a:effectLst>
                <a:cs typeface="+mn-ea"/>
                <a:sym typeface="+mn-lt"/>
              </a:rPr>
              <a:t>OTA</a:t>
            </a:r>
            <a:r>
              <a:rPr lang="zh-CN" altLang="en-US" sz="2400" dirty="0">
                <a:solidFill>
                  <a:schemeClr val="bg1"/>
                </a:solidFill>
                <a:effectLst>
                  <a:outerShdw blurRad="266700" algn="tl" rotWithShape="0">
                    <a:schemeClr val="tx2">
                      <a:lumMod val="40000"/>
                      <a:lumOff val="60000"/>
                      <a:alpha val="55000"/>
                    </a:schemeClr>
                  </a:outerShdw>
                </a:effectLst>
                <a:cs typeface="+mn-ea"/>
                <a:sym typeface="+mn-lt"/>
              </a:rPr>
              <a:t>升级，无忧扩展</a:t>
            </a:r>
            <a:endParaRPr lang="en-US" altLang="zh-CN" sz="2400" dirty="0">
              <a:solidFill>
                <a:schemeClr val="bg1"/>
              </a:solidFill>
              <a:effectLst>
                <a:outerShdw blurRad="266700" algn="tl" rotWithShape="0">
                  <a:schemeClr val="tx2">
                    <a:lumMod val="40000"/>
                    <a:lumOff val="60000"/>
                    <a:alpha val="55000"/>
                  </a:schemeClr>
                </a:outerShdw>
              </a:effectLst>
              <a:cs typeface="+mn-ea"/>
              <a:sym typeface="+mn-lt"/>
            </a:endParaRPr>
          </a:p>
        </p:txBody>
      </p:sp>
      <p:sp>
        <p:nvSpPr>
          <p:cNvPr id="95" name="TextBox 94"/>
          <p:cNvSpPr txBox="1"/>
          <p:nvPr/>
        </p:nvSpPr>
        <p:spPr>
          <a:xfrm>
            <a:off x="7496175" y="5581525"/>
            <a:ext cx="2344230" cy="830997"/>
          </a:xfrm>
          <a:prstGeom prst="rect">
            <a:avLst/>
          </a:prstGeom>
          <a:noFill/>
        </p:spPr>
        <p:txBody>
          <a:bodyPr wrap="square" rtlCol="0" anchor="ctr">
            <a:spAutoFit/>
          </a:bodyPr>
          <a:lstStyle/>
          <a:p>
            <a:pPr lvl="0" algn="ctr"/>
            <a:r>
              <a:rPr lang="en-US" altLang="zh-CN" sz="2400" dirty="0" err="1">
                <a:solidFill>
                  <a:schemeClr val="bg1"/>
                </a:solidFill>
                <a:effectLst>
                  <a:outerShdw blurRad="266700" algn="tl" rotWithShape="0">
                    <a:schemeClr val="tx2">
                      <a:lumMod val="40000"/>
                      <a:lumOff val="60000"/>
                      <a:alpha val="55000"/>
                    </a:schemeClr>
                  </a:outerShdw>
                </a:effectLst>
                <a:cs typeface="+mn-ea"/>
                <a:sym typeface="+mn-lt"/>
              </a:rPr>
              <a:t>最前沿供电技术</a:t>
            </a:r>
            <a:r>
              <a:rPr lang="zh-CN" altLang="en-US" sz="2400" dirty="0">
                <a:solidFill>
                  <a:schemeClr val="bg1"/>
                </a:solidFill>
                <a:effectLst>
                  <a:outerShdw blurRad="266700" algn="tl" rotWithShape="0">
                    <a:schemeClr val="tx2">
                      <a:lumMod val="40000"/>
                      <a:lumOff val="60000"/>
                      <a:alpha val="55000"/>
                    </a:schemeClr>
                  </a:outerShdw>
                </a:effectLst>
                <a:cs typeface="+mn-ea"/>
                <a:sym typeface="+mn-lt"/>
              </a:rPr>
              <a:t>，解除地形限制</a:t>
            </a:r>
            <a:endParaRPr lang="en-US" altLang="zh-CN" sz="2400" dirty="0">
              <a:solidFill>
                <a:schemeClr val="bg1"/>
              </a:solidFill>
              <a:effectLst>
                <a:outerShdw blurRad="266700" algn="tl" rotWithShape="0">
                  <a:schemeClr val="tx2">
                    <a:lumMod val="40000"/>
                    <a:lumOff val="60000"/>
                    <a:alpha val="55000"/>
                  </a:schemeClr>
                </a:outerShdw>
              </a:effectLst>
              <a:cs typeface="+mn-ea"/>
              <a:sym typeface="+mn-lt"/>
            </a:endParaRPr>
          </a:p>
        </p:txBody>
      </p:sp>
      <p:grpSp>
        <p:nvGrpSpPr>
          <p:cNvPr id="31" name="Group 28">
            <a:extLst>
              <a:ext uri="{FF2B5EF4-FFF2-40B4-BE49-F238E27FC236}">
                <a16:creationId xmlns:a16="http://schemas.microsoft.com/office/drawing/2014/main" id="{199C18D2-6BBD-4166-B2C0-F117FBF39625}"/>
              </a:ext>
            </a:extLst>
          </p:cNvPr>
          <p:cNvGrpSpPr/>
          <p:nvPr/>
        </p:nvGrpSpPr>
        <p:grpSpPr>
          <a:xfrm>
            <a:off x="1317131" y="4258159"/>
            <a:ext cx="451462" cy="451462"/>
            <a:chOff x="6755597" y="3128798"/>
            <a:chExt cx="338680" cy="338680"/>
          </a:xfrm>
        </p:grpSpPr>
        <p:sp>
          <p:nvSpPr>
            <p:cNvPr id="33" name="Oval 29">
              <a:extLst>
                <a:ext uri="{FF2B5EF4-FFF2-40B4-BE49-F238E27FC236}">
                  <a16:creationId xmlns:a16="http://schemas.microsoft.com/office/drawing/2014/main" id="{97B672BD-62A4-4E7A-960C-2A4CC53D4076}"/>
                </a:ext>
              </a:extLst>
            </p:cNvPr>
            <p:cNvSpPr/>
            <p:nvPr/>
          </p:nvSpPr>
          <p:spPr>
            <a:xfrm>
              <a:off x="6755597" y="3128798"/>
              <a:ext cx="338680" cy="338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solidFill>
                  <a:schemeClr val="tx1"/>
                </a:solidFill>
              </a:endParaRPr>
            </a:p>
          </p:txBody>
        </p:sp>
        <p:sp>
          <p:nvSpPr>
            <p:cNvPr id="34" name="TextBox 30">
              <a:extLst>
                <a:ext uri="{FF2B5EF4-FFF2-40B4-BE49-F238E27FC236}">
                  <a16:creationId xmlns:a16="http://schemas.microsoft.com/office/drawing/2014/main" id="{631C2424-3D0F-4FB3-8337-225E9DF0E763}"/>
                </a:ext>
              </a:extLst>
            </p:cNvPr>
            <p:cNvSpPr txBox="1"/>
            <p:nvPr/>
          </p:nvSpPr>
          <p:spPr>
            <a:xfrm>
              <a:off x="6806797" y="3144250"/>
              <a:ext cx="236278" cy="283915"/>
            </a:xfrm>
            <a:prstGeom prst="rect">
              <a:avLst/>
            </a:prstGeom>
            <a:noFill/>
          </p:spPr>
          <p:txBody>
            <a:bodyPr wrap="none" rtlCol="0">
              <a:spAutoFit/>
            </a:bodyPr>
            <a:lstStyle/>
            <a:p>
              <a:pPr algn="ctr"/>
              <a:r>
                <a:rPr lang="en-US" sz="1865" dirty="0">
                  <a:solidFill>
                    <a:schemeClr val="bg1"/>
                  </a:solidFill>
                </a:rPr>
                <a:t>1</a:t>
              </a:r>
            </a:p>
          </p:txBody>
        </p:sp>
      </p:grpSp>
      <p:grpSp>
        <p:nvGrpSpPr>
          <p:cNvPr id="35" name="Group 20">
            <a:extLst>
              <a:ext uri="{FF2B5EF4-FFF2-40B4-BE49-F238E27FC236}">
                <a16:creationId xmlns:a16="http://schemas.microsoft.com/office/drawing/2014/main" id="{859514E0-A049-4661-82CA-DFA0A1233121}"/>
              </a:ext>
            </a:extLst>
          </p:cNvPr>
          <p:cNvGrpSpPr/>
          <p:nvPr/>
        </p:nvGrpSpPr>
        <p:grpSpPr>
          <a:xfrm>
            <a:off x="1317131" y="5754434"/>
            <a:ext cx="451462" cy="451462"/>
            <a:chOff x="6755597" y="4245584"/>
            <a:chExt cx="338680" cy="338680"/>
          </a:xfrm>
        </p:grpSpPr>
        <p:sp>
          <p:nvSpPr>
            <p:cNvPr id="36" name="Oval 21">
              <a:extLst>
                <a:ext uri="{FF2B5EF4-FFF2-40B4-BE49-F238E27FC236}">
                  <a16:creationId xmlns:a16="http://schemas.microsoft.com/office/drawing/2014/main" id="{3C7985D6-E651-4097-8C7D-1C9C6AF80A69}"/>
                </a:ext>
              </a:extLst>
            </p:cNvPr>
            <p:cNvSpPr/>
            <p:nvPr/>
          </p:nvSpPr>
          <p:spPr>
            <a:xfrm>
              <a:off x="6755597" y="4245584"/>
              <a:ext cx="338680" cy="338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solidFill>
                  <a:schemeClr val="tx1"/>
                </a:solidFill>
              </a:endParaRPr>
            </a:p>
          </p:txBody>
        </p:sp>
        <p:sp>
          <p:nvSpPr>
            <p:cNvPr id="37" name="TextBox 22">
              <a:extLst>
                <a:ext uri="{FF2B5EF4-FFF2-40B4-BE49-F238E27FC236}">
                  <a16:creationId xmlns:a16="http://schemas.microsoft.com/office/drawing/2014/main" id="{779BE800-3C04-4777-A7F9-89FFF1A5C17E}"/>
                </a:ext>
              </a:extLst>
            </p:cNvPr>
            <p:cNvSpPr txBox="1"/>
            <p:nvPr/>
          </p:nvSpPr>
          <p:spPr>
            <a:xfrm>
              <a:off x="6806798" y="4261036"/>
              <a:ext cx="236278" cy="283915"/>
            </a:xfrm>
            <a:prstGeom prst="rect">
              <a:avLst/>
            </a:prstGeom>
            <a:noFill/>
          </p:spPr>
          <p:txBody>
            <a:bodyPr wrap="none" rtlCol="0">
              <a:spAutoFit/>
            </a:bodyPr>
            <a:lstStyle/>
            <a:p>
              <a:pPr algn="ctr"/>
              <a:r>
                <a:rPr lang="en-US" sz="1865" dirty="0">
                  <a:solidFill>
                    <a:schemeClr val="bg1"/>
                  </a:solidFill>
                </a:rPr>
                <a:t>3</a:t>
              </a:r>
            </a:p>
          </p:txBody>
        </p:sp>
      </p:grpSp>
      <p:grpSp>
        <p:nvGrpSpPr>
          <p:cNvPr id="38" name="Group 20">
            <a:extLst>
              <a:ext uri="{FF2B5EF4-FFF2-40B4-BE49-F238E27FC236}">
                <a16:creationId xmlns:a16="http://schemas.microsoft.com/office/drawing/2014/main" id="{8743F9A1-4511-4BCA-A989-F4A9FC35F7C1}"/>
              </a:ext>
            </a:extLst>
          </p:cNvPr>
          <p:cNvGrpSpPr/>
          <p:nvPr/>
        </p:nvGrpSpPr>
        <p:grpSpPr>
          <a:xfrm>
            <a:off x="6325222" y="4282640"/>
            <a:ext cx="451462" cy="451462"/>
            <a:chOff x="6755597" y="4245584"/>
            <a:chExt cx="338680" cy="338680"/>
          </a:xfrm>
        </p:grpSpPr>
        <p:sp>
          <p:nvSpPr>
            <p:cNvPr id="39" name="Oval 21">
              <a:extLst>
                <a:ext uri="{FF2B5EF4-FFF2-40B4-BE49-F238E27FC236}">
                  <a16:creationId xmlns:a16="http://schemas.microsoft.com/office/drawing/2014/main" id="{304980F8-38ED-47C6-ADC5-80EA2BAEE059}"/>
                </a:ext>
              </a:extLst>
            </p:cNvPr>
            <p:cNvSpPr/>
            <p:nvPr/>
          </p:nvSpPr>
          <p:spPr>
            <a:xfrm>
              <a:off x="6755597" y="4245584"/>
              <a:ext cx="338680" cy="3386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solidFill>
                  <a:schemeClr val="tx1"/>
                </a:solidFill>
              </a:endParaRPr>
            </a:p>
          </p:txBody>
        </p:sp>
        <p:sp>
          <p:nvSpPr>
            <p:cNvPr id="40" name="TextBox 22">
              <a:extLst>
                <a:ext uri="{FF2B5EF4-FFF2-40B4-BE49-F238E27FC236}">
                  <a16:creationId xmlns:a16="http://schemas.microsoft.com/office/drawing/2014/main" id="{2A6F5DEF-B8B0-4D97-BC60-64449197014B}"/>
                </a:ext>
              </a:extLst>
            </p:cNvPr>
            <p:cNvSpPr txBox="1"/>
            <p:nvPr/>
          </p:nvSpPr>
          <p:spPr>
            <a:xfrm>
              <a:off x="6803359" y="4261036"/>
              <a:ext cx="243156" cy="284571"/>
            </a:xfrm>
            <a:prstGeom prst="rect">
              <a:avLst/>
            </a:prstGeom>
            <a:noFill/>
          </p:spPr>
          <p:txBody>
            <a:bodyPr wrap="none" rtlCol="0">
              <a:spAutoFit/>
            </a:bodyPr>
            <a:lstStyle/>
            <a:p>
              <a:pPr algn="ctr"/>
              <a:r>
                <a:rPr lang="en-US" sz="1865" dirty="0">
                  <a:solidFill>
                    <a:schemeClr val="bg1"/>
                  </a:solidFill>
                </a:rPr>
                <a:t>2</a:t>
              </a:r>
            </a:p>
          </p:txBody>
        </p:sp>
      </p:grpSp>
      <p:grpSp>
        <p:nvGrpSpPr>
          <p:cNvPr id="41" name="Group 16">
            <a:extLst>
              <a:ext uri="{FF2B5EF4-FFF2-40B4-BE49-F238E27FC236}">
                <a16:creationId xmlns:a16="http://schemas.microsoft.com/office/drawing/2014/main" id="{32887A73-F7A5-4695-AB6F-5EC9329A6679}"/>
              </a:ext>
            </a:extLst>
          </p:cNvPr>
          <p:cNvGrpSpPr/>
          <p:nvPr/>
        </p:nvGrpSpPr>
        <p:grpSpPr>
          <a:xfrm>
            <a:off x="6317521" y="5771293"/>
            <a:ext cx="451462" cy="451462"/>
            <a:chOff x="6755597" y="4806826"/>
            <a:chExt cx="338680" cy="338680"/>
          </a:xfrm>
        </p:grpSpPr>
        <p:sp>
          <p:nvSpPr>
            <p:cNvPr id="42" name="Oval 17">
              <a:extLst>
                <a:ext uri="{FF2B5EF4-FFF2-40B4-BE49-F238E27FC236}">
                  <a16:creationId xmlns:a16="http://schemas.microsoft.com/office/drawing/2014/main" id="{A46A9359-9C11-4877-A99F-BA45419691D8}"/>
                </a:ext>
              </a:extLst>
            </p:cNvPr>
            <p:cNvSpPr/>
            <p:nvPr/>
          </p:nvSpPr>
          <p:spPr>
            <a:xfrm>
              <a:off x="6755597" y="4806826"/>
              <a:ext cx="338680" cy="3386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solidFill>
                  <a:schemeClr val="tx1"/>
                </a:solidFill>
              </a:endParaRPr>
            </a:p>
          </p:txBody>
        </p:sp>
        <p:sp>
          <p:nvSpPr>
            <p:cNvPr id="43" name="TextBox 18">
              <a:extLst>
                <a:ext uri="{FF2B5EF4-FFF2-40B4-BE49-F238E27FC236}">
                  <a16:creationId xmlns:a16="http://schemas.microsoft.com/office/drawing/2014/main" id="{43B652CD-7F57-4736-819E-323A71E3DE81}"/>
                </a:ext>
              </a:extLst>
            </p:cNvPr>
            <p:cNvSpPr txBox="1"/>
            <p:nvPr/>
          </p:nvSpPr>
          <p:spPr>
            <a:xfrm>
              <a:off x="6806798" y="4822278"/>
              <a:ext cx="236278" cy="283915"/>
            </a:xfrm>
            <a:prstGeom prst="rect">
              <a:avLst/>
            </a:prstGeom>
            <a:noFill/>
          </p:spPr>
          <p:txBody>
            <a:bodyPr wrap="none" rtlCol="0">
              <a:spAutoFit/>
            </a:bodyPr>
            <a:lstStyle/>
            <a:p>
              <a:pPr algn="ctr"/>
              <a:r>
                <a:rPr lang="en-US" sz="1865" dirty="0">
                  <a:solidFill>
                    <a:schemeClr val="bg1"/>
                  </a:solidFill>
                </a:rPr>
                <a:t>4</a:t>
              </a:r>
            </a:p>
          </p:txBody>
        </p:sp>
      </p:grpSp>
      <p:pic>
        <p:nvPicPr>
          <p:cNvPr id="2050" name="Picture 2">
            <a:extLst>
              <a:ext uri="{FF2B5EF4-FFF2-40B4-BE49-F238E27FC236}">
                <a16:creationId xmlns:a16="http://schemas.microsoft.com/office/drawing/2014/main" id="{26F9006D-5F96-AE49-374C-E46F09FCA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571" y="1196222"/>
            <a:ext cx="3264394" cy="215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2884B92D-47C6-4AE4-52F5-ECE41D7D70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1565" y="1198429"/>
            <a:ext cx="3232092" cy="2152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图片 1">
            <a:extLst>
              <a:ext uri="{FF2B5EF4-FFF2-40B4-BE49-F238E27FC236}">
                <a16:creationId xmlns:a16="http://schemas.microsoft.com/office/drawing/2014/main" id="{59C917F5-E448-C888-6157-023CC1D84B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r="159" b="6233"/>
          <a:stretch>
            <a:fillRect/>
          </a:stretch>
        </p:blipFill>
        <p:spPr bwMode="auto">
          <a:xfrm>
            <a:off x="8322257" y="1196222"/>
            <a:ext cx="3141345" cy="2200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420D2CC-0AC3-369D-D90B-FF9A7366E4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898" y="1174782"/>
            <a:ext cx="3357067" cy="2223118"/>
          </a:xfrm>
          <a:prstGeom prst="rect">
            <a:avLst/>
          </a:prstGeom>
        </p:spPr>
      </p:pic>
      <p:pic>
        <p:nvPicPr>
          <p:cNvPr id="5" name="图片 4">
            <a:extLst>
              <a:ext uri="{FF2B5EF4-FFF2-40B4-BE49-F238E27FC236}">
                <a16:creationId xmlns:a16="http://schemas.microsoft.com/office/drawing/2014/main" id="{EC7AED11-E507-9FA9-95AE-7117502F22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1565" y="1172616"/>
            <a:ext cx="3232092" cy="21693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4655" y="212915"/>
            <a:ext cx="4159250" cy="46037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功能演示</a:t>
            </a:r>
            <a:r>
              <a:rPr lang="en-US" altLang="zh-CN"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a:t>
            </a: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更换功能模块</a:t>
            </a:r>
          </a:p>
        </p:txBody>
      </p:sp>
      <p:grpSp>
        <p:nvGrpSpPr>
          <p:cNvPr id="50" name="组合 49"/>
          <p:cNvGrpSpPr/>
          <p:nvPr/>
        </p:nvGrpSpPr>
        <p:grpSpPr>
          <a:xfrm flipH="1">
            <a:off x="0" y="780260"/>
            <a:ext cx="5724000" cy="78378"/>
            <a:chOff x="6911145" y="6507480"/>
            <a:chExt cx="4984946" cy="78378"/>
          </a:xfrm>
        </p:grpSpPr>
        <p:sp>
          <p:nvSpPr>
            <p:cNvPr id="51" name="任意多边形 50"/>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51"/>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52"/>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平行四边形 53"/>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54"/>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平行四边形 55"/>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 name="组合 1"/>
          <p:cNvGrpSpPr/>
          <p:nvPr/>
        </p:nvGrpSpPr>
        <p:grpSpPr>
          <a:xfrm>
            <a:off x="904760" y="979893"/>
            <a:ext cx="1239520" cy="1036955"/>
            <a:chOff x="1170669" y="1761805"/>
            <a:chExt cx="3071995" cy="2648270"/>
          </a:xfrm>
        </p:grpSpPr>
        <p:grpSp>
          <p:nvGrpSpPr>
            <p:cNvPr id="3" name="组合 2"/>
            <p:cNvGrpSpPr/>
            <p:nvPr/>
          </p:nvGrpSpPr>
          <p:grpSpPr>
            <a:xfrm>
              <a:off x="1170669" y="1761805"/>
              <a:ext cx="3071995" cy="2648270"/>
              <a:chOff x="1757296" y="1743363"/>
              <a:chExt cx="1314130" cy="1132870"/>
            </a:xfrm>
          </p:grpSpPr>
          <p:sp>
            <p:nvSpPr>
              <p:cNvPr id="4" name="等腰三角形 3"/>
              <p:cNvSpPr/>
              <p:nvPr/>
            </p:nvSpPr>
            <p:spPr>
              <a:xfrm>
                <a:off x="1827749" y="1830214"/>
                <a:ext cx="1173225" cy="1011395"/>
              </a:xfrm>
              <a:prstGeom prst="triangle">
                <a:avLst/>
              </a:prstGeom>
              <a:noFill/>
              <a:ln w="254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任意多边形 47"/>
              <p:cNvSpPr/>
              <p:nvPr/>
            </p:nvSpPr>
            <p:spPr>
              <a:xfrm>
                <a:off x="2255204" y="1743363"/>
                <a:ext cx="318313" cy="274407"/>
              </a:xfrm>
              <a:custGeom>
                <a:avLst/>
                <a:gdLst>
                  <a:gd name="connsiteX0" fmla="*/ 103823 w 207646"/>
                  <a:gd name="connsiteY0" fmla="*/ 0 h 179005"/>
                  <a:gd name="connsiteX1" fmla="*/ 207646 w 207646"/>
                  <a:gd name="connsiteY1" fmla="*/ 179005 h 179005"/>
                  <a:gd name="connsiteX2" fmla="*/ 0 w 207646"/>
                  <a:gd name="connsiteY2" fmla="*/ 179005 h 179005"/>
                  <a:gd name="connsiteX3" fmla="*/ 103823 w 207646"/>
                  <a:gd name="connsiteY3" fmla="*/ 0 h 179005"/>
                  <a:gd name="connsiteX0-1" fmla="*/ 0 w 207646"/>
                  <a:gd name="connsiteY0-2" fmla="*/ 179005 h 270445"/>
                  <a:gd name="connsiteX1-3" fmla="*/ 103823 w 207646"/>
                  <a:gd name="connsiteY1-4" fmla="*/ 0 h 270445"/>
                  <a:gd name="connsiteX2-5" fmla="*/ 207646 w 207646"/>
                  <a:gd name="connsiteY2-6" fmla="*/ 179005 h 270445"/>
                  <a:gd name="connsiteX3-7" fmla="*/ 91440 w 207646"/>
                  <a:gd name="connsiteY3-8" fmla="*/ 270445 h 270445"/>
                  <a:gd name="connsiteX0-9" fmla="*/ 0 w 207646"/>
                  <a:gd name="connsiteY0-10" fmla="*/ 179005 h 179005"/>
                  <a:gd name="connsiteX1-11" fmla="*/ 103823 w 207646"/>
                  <a:gd name="connsiteY1-12" fmla="*/ 0 h 179005"/>
                  <a:gd name="connsiteX2-13" fmla="*/ 207646 w 207646"/>
                  <a:gd name="connsiteY2-14" fmla="*/ 179005 h 179005"/>
                </a:gdLst>
                <a:ahLst/>
                <a:cxnLst>
                  <a:cxn ang="0">
                    <a:pos x="connsiteX0-1" y="connsiteY0-2"/>
                  </a:cxn>
                  <a:cxn ang="0">
                    <a:pos x="connsiteX1-3" y="connsiteY1-4"/>
                  </a:cxn>
                  <a:cxn ang="0">
                    <a:pos x="connsiteX2-5" y="connsiteY2-6"/>
                  </a:cxn>
                </a:cxnLst>
                <a:rect l="l" t="t" r="r" b="b"/>
                <a:pathLst>
                  <a:path w="207646" h="179005">
                    <a:moveTo>
                      <a:pt x="0" y="179005"/>
                    </a:moveTo>
                    <a:lnTo>
                      <a:pt x="103823" y="0"/>
                    </a:lnTo>
                    <a:lnTo>
                      <a:pt x="207646" y="17900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任意多边形 48"/>
              <p:cNvSpPr/>
              <p:nvPr/>
            </p:nvSpPr>
            <p:spPr>
              <a:xfrm>
                <a:off x="1757296" y="2689436"/>
                <a:ext cx="240923" cy="186797"/>
              </a:xfrm>
              <a:custGeom>
                <a:avLst/>
                <a:gdLst>
                  <a:gd name="connsiteX0" fmla="*/ 70676 w 157162"/>
                  <a:gd name="connsiteY0" fmla="*/ 0 h 121854"/>
                  <a:gd name="connsiteX1" fmla="*/ 157162 w 157162"/>
                  <a:gd name="connsiteY1" fmla="*/ 0 h 121854"/>
                  <a:gd name="connsiteX2" fmla="*/ 157162 w 157162"/>
                  <a:gd name="connsiteY2" fmla="*/ 121854 h 121854"/>
                  <a:gd name="connsiteX3" fmla="*/ 0 w 157162"/>
                  <a:gd name="connsiteY3" fmla="*/ 121854 h 121854"/>
                  <a:gd name="connsiteX4" fmla="*/ 70676 w 157162"/>
                  <a:gd name="connsiteY4" fmla="*/ 0 h 121854"/>
                  <a:gd name="connsiteX0-1" fmla="*/ 157162 w 248602"/>
                  <a:gd name="connsiteY0-2" fmla="*/ 0 h 121854"/>
                  <a:gd name="connsiteX1-3" fmla="*/ 157162 w 248602"/>
                  <a:gd name="connsiteY1-4" fmla="*/ 121854 h 121854"/>
                  <a:gd name="connsiteX2-5" fmla="*/ 0 w 248602"/>
                  <a:gd name="connsiteY2-6" fmla="*/ 121854 h 121854"/>
                  <a:gd name="connsiteX3-7" fmla="*/ 70676 w 248602"/>
                  <a:gd name="connsiteY3-8" fmla="*/ 0 h 121854"/>
                  <a:gd name="connsiteX4-9" fmla="*/ 248602 w 248602"/>
                  <a:gd name="connsiteY4-10" fmla="*/ 91440 h 121854"/>
                  <a:gd name="connsiteX0-11" fmla="*/ 157162 w 157162"/>
                  <a:gd name="connsiteY0-12" fmla="*/ 0 h 121854"/>
                  <a:gd name="connsiteX1-13" fmla="*/ 157162 w 157162"/>
                  <a:gd name="connsiteY1-14" fmla="*/ 121854 h 121854"/>
                  <a:gd name="connsiteX2-15" fmla="*/ 0 w 157162"/>
                  <a:gd name="connsiteY2-16" fmla="*/ 121854 h 121854"/>
                  <a:gd name="connsiteX3-17" fmla="*/ 70676 w 157162"/>
                  <a:gd name="connsiteY3-18" fmla="*/ 0 h 121854"/>
                  <a:gd name="connsiteX0-19" fmla="*/ 157162 w 157162"/>
                  <a:gd name="connsiteY0-20" fmla="*/ 121854 h 121854"/>
                  <a:gd name="connsiteX1-21" fmla="*/ 0 w 157162"/>
                  <a:gd name="connsiteY1-22" fmla="*/ 121854 h 121854"/>
                  <a:gd name="connsiteX2-23" fmla="*/ 70676 w 157162"/>
                  <a:gd name="connsiteY2-24" fmla="*/ 0 h 121854"/>
                </a:gdLst>
                <a:ahLst/>
                <a:cxnLst>
                  <a:cxn ang="0">
                    <a:pos x="connsiteX0-1" y="connsiteY0-2"/>
                  </a:cxn>
                  <a:cxn ang="0">
                    <a:pos x="connsiteX1-3" y="connsiteY1-4"/>
                  </a:cxn>
                  <a:cxn ang="0">
                    <a:pos x="connsiteX2-5" y="connsiteY2-6"/>
                  </a:cxn>
                </a:cxnLst>
                <a:rect l="l" t="t" r="r" b="b"/>
                <a:pathLst>
                  <a:path w="157162" h="121854">
                    <a:moveTo>
                      <a:pt x="157162" y="121854"/>
                    </a:moveTo>
                    <a:lnTo>
                      <a:pt x="0" y="121854"/>
                    </a:lnTo>
                    <a:lnTo>
                      <a:pt x="70676"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9" name="任意多边形 49"/>
              <p:cNvSpPr/>
              <p:nvPr/>
            </p:nvSpPr>
            <p:spPr>
              <a:xfrm>
                <a:off x="2830509" y="2689436"/>
                <a:ext cx="240917" cy="186797"/>
              </a:xfrm>
              <a:custGeom>
                <a:avLst/>
                <a:gdLst>
                  <a:gd name="connsiteX0" fmla="*/ 0 w 157158"/>
                  <a:gd name="connsiteY0" fmla="*/ 0 h 121854"/>
                  <a:gd name="connsiteX1" fmla="*/ 86483 w 157158"/>
                  <a:gd name="connsiteY1" fmla="*/ 0 h 121854"/>
                  <a:gd name="connsiteX2" fmla="*/ 157158 w 157158"/>
                  <a:gd name="connsiteY2" fmla="*/ 121854 h 121854"/>
                  <a:gd name="connsiteX3" fmla="*/ 0 w 157158"/>
                  <a:gd name="connsiteY3" fmla="*/ 121854 h 121854"/>
                  <a:gd name="connsiteX4" fmla="*/ 0 w 157158"/>
                  <a:gd name="connsiteY4" fmla="*/ 0 h 121854"/>
                  <a:gd name="connsiteX0-1" fmla="*/ 0 w 157158"/>
                  <a:gd name="connsiteY0-2" fmla="*/ 0 h 121854"/>
                  <a:gd name="connsiteX1-3" fmla="*/ 86483 w 157158"/>
                  <a:gd name="connsiteY1-4" fmla="*/ 0 h 121854"/>
                  <a:gd name="connsiteX2-5" fmla="*/ 157158 w 157158"/>
                  <a:gd name="connsiteY2-6" fmla="*/ 121854 h 121854"/>
                  <a:gd name="connsiteX3-7" fmla="*/ 0 w 157158"/>
                  <a:gd name="connsiteY3-8" fmla="*/ 121854 h 121854"/>
                  <a:gd name="connsiteX4-9" fmla="*/ 91440 w 157158"/>
                  <a:gd name="connsiteY4-10" fmla="*/ 91440 h 121854"/>
                  <a:gd name="connsiteX0-11" fmla="*/ 0 w 157158"/>
                  <a:gd name="connsiteY0-12" fmla="*/ 0 h 121854"/>
                  <a:gd name="connsiteX1-13" fmla="*/ 86483 w 157158"/>
                  <a:gd name="connsiteY1-14" fmla="*/ 0 h 121854"/>
                  <a:gd name="connsiteX2-15" fmla="*/ 157158 w 157158"/>
                  <a:gd name="connsiteY2-16" fmla="*/ 121854 h 121854"/>
                  <a:gd name="connsiteX3-17" fmla="*/ 0 w 157158"/>
                  <a:gd name="connsiteY3-18" fmla="*/ 121854 h 121854"/>
                  <a:gd name="connsiteX0-19" fmla="*/ 86483 w 157158"/>
                  <a:gd name="connsiteY0-20" fmla="*/ 0 h 121854"/>
                  <a:gd name="connsiteX1-21" fmla="*/ 157158 w 157158"/>
                  <a:gd name="connsiteY1-22" fmla="*/ 121854 h 121854"/>
                  <a:gd name="connsiteX2-23" fmla="*/ 0 w 157158"/>
                  <a:gd name="connsiteY2-24" fmla="*/ 121854 h 121854"/>
                </a:gdLst>
                <a:ahLst/>
                <a:cxnLst>
                  <a:cxn ang="0">
                    <a:pos x="connsiteX0-1" y="connsiteY0-2"/>
                  </a:cxn>
                  <a:cxn ang="0">
                    <a:pos x="connsiteX1-3" y="connsiteY1-4"/>
                  </a:cxn>
                  <a:cxn ang="0">
                    <a:pos x="connsiteX2-5" y="connsiteY2-6"/>
                  </a:cxn>
                </a:cxnLst>
                <a:rect l="l" t="t" r="r" b="b"/>
                <a:pathLst>
                  <a:path w="157158" h="121854">
                    <a:moveTo>
                      <a:pt x="86483" y="0"/>
                    </a:moveTo>
                    <a:lnTo>
                      <a:pt x="157158" y="121854"/>
                    </a:lnTo>
                    <a:lnTo>
                      <a:pt x="0" y="121854"/>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等腰三角形 69"/>
              <p:cNvSpPr/>
              <p:nvPr/>
            </p:nvSpPr>
            <p:spPr>
              <a:xfrm>
                <a:off x="1954416" y="1979857"/>
                <a:ext cx="919889" cy="793005"/>
              </a:xfrm>
              <a:prstGeom prst="triangle">
                <a:avLst/>
              </a:prstGeom>
              <a:noFill/>
              <a:ln>
                <a:solidFill>
                  <a:srgbClr val="00B0F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5" name="Freeform 164"/>
            <p:cNvSpPr>
              <a:spLocks noEditPoints="1"/>
            </p:cNvSpPr>
            <p:nvPr/>
          </p:nvSpPr>
          <p:spPr bwMode="black">
            <a:xfrm>
              <a:off x="2317191" y="2916137"/>
              <a:ext cx="808827" cy="112136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adFill>
              <a:gsLst>
                <a:gs pos="0">
                  <a:srgbClr val="FFFFFF"/>
                </a:gs>
                <a:gs pos="7001">
                  <a:srgbClr val="E6E6E6"/>
                </a:gs>
                <a:gs pos="32001">
                  <a:srgbClr val="7D8496"/>
                </a:gs>
                <a:gs pos="47000">
                  <a:srgbClr val="E6E6E6"/>
                </a:gs>
                <a:gs pos="85001">
                  <a:srgbClr val="7D8496"/>
                </a:gs>
                <a:gs pos="100000">
                  <a:srgbClr val="E6E6E6"/>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82293" tIns="41147" rIns="82293" bIns="41147" numCol="1" anchor="t" anchorCtr="0" compatLnSpc="1"/>
            <a:lstStyle/>
            <a:p>
              <a:pPr algn="ctr" defTabSz="913765" fontAlgn="base">
                <a:defRPr/>
              </a:pPr>
              <a:endParaRPr lang="en-US" sz="1600">
                <a:solidFill>
                  <a:srgbClr val="505050"/>
                </a:solidFill>
                <a:cs typeface="+mn-ea"/>
                <a:sym typeface="+mn-lt"/>
              </a:endParaRPr>
            </a:p>
          </p:txBody>
        </p:sp>
      </p:grpSp>
      <p:sp>
        <p:nvSpPr>
          <p:cNvPr id="79" name="矩形 55"/>
          <p:cNvSpPr>
            <a:spLocks noChangeArrowheads="1"/>
          </p:cNvSpPr>
          <p:nvPr/>
        </p:nvSpPr>
        <p:spPr bwMode="auto">
          <a:xfrm>
            <a:off x="3333972" y="2203237"/>
            <a:ext cx="8066405" cy="941155"/>
          </a:xfrm>
          <a:prstGeom prst="rect">
            <a:avLst/>
          </a:prstGeom>
          <a:noFill/>
          <a:ln>
            <a:noFill/>
          </a:ln>
        </p:spPr>
        <p:txBody>
          <a:bodyPr wrap="square">
            <a:spAutoFit/>
          </a:bodyPr>
          <a:lstStyle/>
          <a:p>
            <a:pPr>
              <a:lnSpc>
                <a:spcPct val="120000"/>
              </a:lnSpc>
            </a:pPr>
            <a:r>
              <a:rPr lang="zh-CN" altLang="en-US" sz="2400" b="1" dirty="0">
                <a:ln/>
                <a:solidFill>
                  <a:schemeClr val="bg1"/>
                </a:solidFill>
                <a:effectLst>
                  <a:outerShdw blurRad="38100" dist="25400" dir="5400000" algn="ctr" rotWithShape="0">
                    <a:srgbClr val="6E747A">
                      <a:alpha val="43000"/>
                    </a:srgbClr>
                  </a:outerShdw>
                </a:effectLst>
                <a:ea typeface="字魂59号-创粗黑" panose="00000500000000000000" charset="-122"/>
                <a:sym typeface="+mn-lt"/>
              </a:rPr>
              <a:t>功能简介：</a:t>
            </a:r>
            <a:r>
              <a:rPr lang="zh-CN" altLang="en-US" sz="2400" b="1" dirty="0">
                <a:ln/>
                <a:solidFill>
                  <a:schemeClr val="bg1"/>
                </a:solidFill>
                <a:effectLst>
                  <a:outerShdw blurRad="38100" dist="25400" dir="5400000" algn="ctr" rotWithShape="0">
                    <a:srgbClr val="6E747A">
                      <a:alpha val="43000"/>
                    </a:srgbClr>
                  </a:outerShdw>
                </a:effectLst>
                <a:ea typeface="字魂59号-创粗黑"/>
                <a:sym typeface="+mn-lt"/>
              </a:rPr>
              <a:t>模块化、自动化设计</a:t>
            </a:r>
          </a:p>
          <a:p>
            <a:pPr>
              <a:lnSpc>
                <a:spcPct val="120000"/>
              </a:lnSpc>
            </a:pPr>
            <a:endParaRPr lang="zh-CN" altLang="en-US" sz="2400" dirty="0">
              <a:solidFill>
                <a:schemeClr val="bg1"/>
              </a:solidFill>
              <a:cs typeface="+mn-ea"/>
              <a:sym typeface="+mn-lt"/>
            </a:endParaRPr>
          </a:p>
        </p:txBody>
      </p:sp>
      <p:sp>
        <p:nvSpPr>
          <p:cNvPr id="22" name="矩形 21">
            <a:extLst>
              <a:ext uri="{FF2B5EF4-FFF2-40B4-BE49-F238E27FC236}">
                <a16:creationId xmlns:a16="http://schemas.microsoft.com/office/drawing/2014/main" id="{324B0DC5-435D-157B-531D-C0AC60191DB0}"/>
              </a:ext>
            </a:extLst>
          </p:cNvPr>
          <p:cNvSpPr/>
          <p:nvPr/>
        </p:nvSpPr>
        <p:spPr>
          <a:xfrm>
            <a:off x="3333972" y="3152392"/>
            <a:ext cx="5969672" cy="2259401"/>
          </a:xfrm>
          <a:prstGeom prst="rect">
            <a:avLst/>
          </a:prstGeom>
          <a:noFill/>
        </p:spPr>
        <p:txBody>
          <a:bodyPr wrap="square" lIns="91440" tIns="45720" rIns="91440" bIns="45720" rtlCol="0" anchor="t">
            <a:spAutoFit/>
          </a:bodyPr>
          <a:lstStyle/>
          <a:p>
            <a:pPr>
              <a:lnSpc>
                <a:spcPct val="150000"/>
              </a:lnSpc>
            </a:pPr>
            <a:r>
              <a:rPr lang="zh-CN" altLang="en-US" sz="2400" b="1" dirty="0">
                <a:ln/>
                <a:solidFill>
                  <a:schemeClr val="bg1"/>
                </a:solidFill>
                <a:effectLst>
                  <a:outerShdw blurRad="38100" dist="25400" dir="5400000" algn="ctr" rotWithShape="0">
                    <a:srgbClr val="6E747A">
                      <a:alpha val="43000"/>
                    </a:srgbClr>
                  </a:outerShdw>
                </a:effectLst>
                <a:ea typeface="字魂59号-创粗黑" panose="00000500000000000000" charset="-122"/>
                <a:sym typeface="+mn-lt"/>
              </a:rPr>
              <a:t>技术手段：</a:t>
            </a:r>
            <a:endParaRPr lang="en-US" altLang="zh-CN" sz="2400" b="1" dirty="0">
              <a:ln/>
              <a:solidFill>
                <a:schemeClr val="bg1"/>
              </a:solidFill>
              <a:effectLst>
                <a:outerShdw blurRad="38100" dist="25400" dir="5400000" algn="ctr" rotWithShape="0">
                  <a:srgbClr val="6E747A">
                    <a:alpha val="43000"/>
                  </a:srgbClr>
                </a:outerShdw>
              </a:effectLst>
              <a:ea typeface="字魂59号-创粗黑" panose="00000500000000000000" charset="-122"/>
              <a:sym typeface="+mn-lt"/>
            </a:endParaRPr>
          </a:p>
          <a:p>
            <a:pPr>
              <a:lnSpc>
                <a:spcPct val="150000"/>
              </a:lnSpc>
            </a:pPr>
            <a:r>
              <a:rPr lang="zh-CN" altLang="en-US" dirty="0">
                <a:solidFill>
                  <a:schemeClr val="bg1"/>
                </a:solidFill>
                <a:cs typeface="+mn-ea"/>
                <a:sym typeface="+mn-lt"/>
              </a:rPr>
              <a:t>       为达到</a:t>
            </a:r>
            <a:r>
              <a:rPr lang="zh-CN" altLang="en-US" b="1" dirty="0">
                <a:ln/>
                <a:solidFill>
                  <a:schemeClr val="accent1"/>
                </a:solidFill>
                <a:effectLst>
                  <a:outerShdw blurRad="38100" dist="25400" dir="5400000" algn="ctr" rotWithShape="0">
                    <a:srgbClr val="6E747A">
                      <a:alpha val="43000"/>
                    </a:srgbClr>
                  </a:outerShdw>
                </a:effectLst>
                <a:cs typeface="+mn-ea"/>
                <a:sym typeface="+mn-lt"/>
              </a:rPr>
              <a:t>高集成化、易组装、轻量化</a:t>
            </a:r>
            <a:r>
              <a:rPr lang="zh-CN" altLang="en-US" dirty="0">
                <a:solidFill>
                  <a:schemeClr val="bg1"/>
                </a:solidFill>
                <a:cs typeface="+mn-ea"/>
                <a:sym typeface="+mn-lt"/>
              </a:rPr>
              <a:t>的使用体验，采用第三代半导体技术、</a:t>
            </a:r>
            <a:r>
              <a:rPr lang="en-US" altLang="zh-CN" b="1" dirty="0">
                <a:ln/>
                <a:solidFill>
                  <a:schemeClr val="accent1"/>
                </a:solidFill>
                <a:effectLst>
                  <a:outerShdw blurRad="38100" dist="25400" dir="5400000" algn="ctr" rotWithShape="0">
                    <a:srgbClr val="6E747A">
                      <a:alpha val="43000"/>
                    </a:srgbClr>
                  </a:outerShdw>
                </a:effectLst>
                <a:cs typeface="+mn-ea"/>
                <a:sym typeface="+mn-lt"/>
              </a:rPr>
              <a:t>WIFI</a:t>
            </a:r>
            <a:r>
              <a:rPr lang="zh-CN" altLang="en-US" b="1" dirty="0">
                <a:ln/>
                <a:solidFill>
                  <a:schemeClr val="accent1"/>
                </a:solidFill>
                <a:effectLst>
                  <a:outerShdw blurRad="38100" dist="25400" dir="5400000" algn="ctr" rotWithShape="0">
                    <a:srgbClr val="6E747A">
                      <a:alpha val="43000"/>
                    </a:srgbClr>
                  </a:outerShdw>
                </a:effectLst>
                <a:cs typeface="+mn-ea"/>
                <a:sym typeface="+mn-lt"/>
              </a:rPr>
              <a:t>无线传输技术</a:t>
            </a:r>
            <a:r>
              <a:rPr lang="zh-CN" altLang="en-US" dirty="0">
                <a:solidFill>
                  <a:schemeClr val="bg1"/>
                </a:solidFill>
                <a:cs typeface="+mn-ea"/>
                <a:sym typeface="+mn-lt"/>
              </a:rPr>
              <a:t>等实现各部件的精密化、微小化</a:t>
            </a:r>
            <a:r>
              <a:rPr lang="zh-CN" altLang="en-US" dirty="0">
                <a:solidFill>
                  <a:schemeClr val="bg1"/>
                </a:solidFill>
                <a:ea typeface="+mn-lt"/>
                <a:cs typeface="+mn-lt"/>
                <a:sym typeface="+mn-lt"/>
              </a:rPr>
              <a:t>，</a:t>
            </a:r>
            <a:r>
              <a:rPr lang="zh-CN" altLang="en-US" dirty="0">
                <a:solidFill>
                  <a:schemeClr val="bg1"/>
                </a:solidFill>
                <a:cs typeface="+mn-ea"/>
                <a:sym typeface="+mn-lt"/>
              </a:rPr>
              <a:t>其设计为</a:t>
            </a:r>
            <a:r>
              <a:rPr lang="zh-CN" altLang="en-US" b="1" dirty="0">
                <a:ln/>
                <a:solidFill>
                  <a:schemeClr val="accent1"/>
                </a:solidFill>
                <a:effectLst>
                  <a:outerShdw blurRad="38100" dist="25400" dir="5400000" algn="ctr" rotWithShape="0">
                    <a:srgbClr val="6E747A">
                      <a:alpha val="43000"/>
                    </a:srgbClr>
                  </a:outerShdw>
                </a:effectLst>
                <a:cs typeface="+mn-ea"/>
                <a:sym typeface="+mn-lt"/>
              </a:rPr>
              <a:t>模块化</a:t>
            </a:r>
            <a:r>
              <a:rPr lang="zh-CN" altLang="en-US" dirty="0">
                <a:solidFill>
                  <a:schemeClr val="bg1"/>
                </a:solidFill>
                <a:cs typeface="+mn-ea"/>
                <a:sym typeface="+mn-lt"/>
              </a:rPr>
              <a:t>设计，采用主机</a:t>
            </a:r>
            <a:r>
              <a:rPr lang="en-US" altLang="zh-CN" dirty="0">
                <a:solidFill>
                  <a:schemeClr val="bg1"/>
                </a:solidFill>
                <a:cs typeface="+mn-ea"/>
                <a:sym typeface="+mn-lt"/>
              </a:rPr>
              <a:t>+</a:t>
            </a:r>
            <a:r>
              <a:rPr lang="zh-CN" altLang="en-US" dirty="0">
                <a:solidFill>
                  <a:schemeClr val="bg1"/>
                </a:solidFill>
                <a:cs typeface="+mn-ea"/>
                <a:sym typeface="+mn-lt"/>
              </a:rPr>
              <a:t>模块部件将主机与模块部件分成两大部份</a:t>
            </a:r>
            <a:endParaRPr lang="en-US" altLang="en-US" dirty="0">
              <a:solidFill>
                <a:schemeClr val="bg1"/>
              </a:solidFill>
              <a:cs typeface="+mn-ea"/>
            </a:endParaRPr>
          </a:p>
        </p:txBody>
      </p:sp>
      <p:pic>
        <p:nvPicPr>
          <p:cNvPr id="7" name="图片 6" descr="图片包含 游戏机, 电路, 仪表&#10;&#10;描述已自动生成">
            <a:extLst>
              <a:ext uri="{FF2B5EF4-FFF2-40B4-BE49-F238E27FC236}">
                <a16:creationId xmlns:a16="http://schemas.microsoft.com/office/drawing/2014/main" id="{3D87FAC1-A58E-5329-E4C9-23F0AE4840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240" y="2287596"/>
            <a:ext cx="2304026" cy="30720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4655" y="212915"/>
            <a:ext cx="4060727"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功能演示</a:t>
            </a:r>
            <a:r>
              <a:rPr lang="en-US" altLang="zh-CN"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a:t>
            </a: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“数据”云端 ”</a:t>
            </a:r>
          </a:p>
        </p:txBody>
      </p:sp>
      <p:grpSp>
        <p:nvGrpSpPr>
          <p:cNvPr id="50" name="组合 49"/>
          <p:cNvGrpSpPr/>
          <p:nvPr/>
        </p:nvGrpSpPr>
        <p:grpSpPr>
          <a:xfrm flipH="1">
            <a:off x="0" y="780260"/>
            <a:ext cx="5724000" cy="78378"/>
            <a:chOff x="6911145" y="6507480"/>
            <a:chExt cx="4984946" cy="78378"/>
          </a:xfrm>
        </p:grpSpPr>
        <p:sp>
          <p:nvSpPr>
            <p:cNvPr id="51" name="任意多边形 50"/>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51"/>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52"/>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平行四边形 53"/>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54"/>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平行四边形 55"/>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 name="组合 1"/>
          <p:cNvGrpSpPr/>
          <p:nvPr/>
        </p:nvGrpSpPr>
        <p:grpSpPr>
          <a:xfrm>
            <a:off x="731520" y="1324610"/>
            <a:ext cx="1239520" cy="1036955"/>
            <a:chOff x="1170669" y="1761805"/>
            <a:chExt cx="3071995" cy="2648270"/>
          </a:xfrm>
        </p:grpSpPr>
        <p:grpSp>
          <p:nvGrpSpPr>
            <p:cNvPr id="3" name="组合 2"/>
            <p:cNvGrpSpPr/>
            <p:nvPr/>
          </p:nvGrpSpPr>
          <p:grpSpPr>
            <a:xfrm>
              <a:off x="1170669" y="1761805"/>
              <a:ext cx="3071995" cy="2648270"/>
              <a:chOff x="1757296" y="1743363"/>
              <a:chExt cx="1314130" cy="1132870"/>
            </a:xfrm>
          </p:grpSpPr>
          <p:sp>
            <p:nvSpPr>
              <p:cNvPr id="4" name="等腰三角形 3"/>
              <p:cNvSpPr/>
              <p:nvPr/>
            </p:nvSpPr>
            <p:spPr>
              <a:xfrm>
                <a:off x="1827749" y="1830214"/>
                <a:ext cx="1173225" cy="1011395"/>
              </a:xfrm>
              <a:prstGeom prst="triangle">
                <a:avLst/>
              </a:prstGeom>
              <a:noFill/>
              <a:ln w="254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任意多边形 47"/>
              <p:cNvSpPr/>
              <p:nvPr/>
            </p:nvSpPr>
            <p:spPr>
              <a:xfrm>
                <a:off x="2255204" y="1743363"/>
                <a:ext cx="318313" cy="274407"/>
              </a:xfrm>
              <a:custGeom>
                <a:avLst/>
                <a:gdLst>
                  <a:gd name="connsiteX0" fmla="*/ 103823 w 207646"/>
                  <a:gd name="connsiteY0" fmla="*/ 0 h 179005"/>
                  <a:gd name="connsiteX1" fmla="*/ 207646 w 207646"/>
                  <a:gd name="connsiteY1" fmla="*/ 179005 h 179005"/>
                  <a:gd name="connsiteX2" fmla="*/ 0 w 207646"/>
                  <a:gd name="connsiteY2" fmla="*/ 179005 h 179005"/>
                  <a:gd name="connsiteX3" fmla="*/ 103823 w 207646"/>
                  <a:gd name="connsiteY3" fmla="*/ 0 h 179005"/>
                  <a:gd name="connsiteX0-1" fmla="*/ 0 w 207646"/>
                  <a:gd name="connsiteY0-2" fmla="*/ 179005 h 270445"/>
                  <a:gd name="connsiteX1-3" fmla="*/ 103823 w 207646"/>
                  <a:gd name="connsiteY1-4" fmla="*/ 0 h 270445"/>
                  <a:gd name="connsiteX2-5" fmla="*/ 207646 w 207646"/>
                  <a:gd name="connsiteY2-6" fmla="*/ 179005 h 270445"/>
                  <a:gd name="connsiteX3-7" fmla="*/ 91440 w 207646"/>
                  <a:gd name="connsiteY3-8" fmla="*/ 270445 h 270445"/>
                  <a:gd name="connsiteX0-9" fmla="*/ 0 w 207646"/>
                  <a:gd name="connsiteY0-10" fmla="*/ 179005 h 179005"/>
                  <a:gd name="connsiteX1-11" fmla="*/ 103823 w 207646"/>
                  <a:gd name="connsiteY1-12" fmla="*/ 0 h 179005"/>
                  <a:gd name="connsiteX2-13" fmla="*/ 207646 w 207646"/>
                  <a:gd name="connsiteY2-14" fmla="*/ 179005 h 179005"/>
                </a:gdLst>
                <a:ahLst/>
                <a:cxnLst>
                  <a:cxn ang="0">
                    <a:pos x="connsiteX0-1" y="connsiteY0-2"/>
                  </a:cxn>
                  <a:cxn ang="0">
                    <a:pos x="connsiteX1-3" y="connsiteY1-4"/>
                  </a:cxn>
                  <a:cxn ang="0">
                    <a:pos x="connsiteX2-5" y="connsiteY2-6"/>
                  </a:cxn>
                </a:cxnLst>
                <a:rect l="l" t="t" r="r" b="b"/>
                <a:pathLst>
                  <a:path w="207646" h="179005">
                    <a:moveTo>
                      <a:pt x="0" y="179005"/>
                    </a:moveTo>
                    <a:lnTo>
                      <a:pt x="103823" y="0"/>
                    </a:lnTo>
                    <a:lnTo>
                      <a:pt x="207646" y="17900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任意多边形 48"/>
              <p:cNvSpPr/>
              <p:nvPr/>
            </p:nvSpPr>
            <p:spPr>
              <a:xfrm>
                <a:off x="1757296" y="2689436"/>
                <a:ext cx="240923" cy="186797"/>
              </a:xfrm>
              <a:custGeom>
                <a:avLst/>
                <a:gdLst>
                  <a:gd name="connsiteX0" fmla="*/ 70676 w 157162"/>
                  <a:gd name="connsiteY0" fmla="*/ 0 h 121854"/>
                  <a:gd name="connsiteX1" fmla="*/ 157162 w 157162"/>
                  <a:gd name="connsiteY1" fmla="*/ 0 h 121854"/>
                  <a:gd name="connsiteX2" fmla="*/ 157162 w 157162"/>
                  <a:gd name="connsiteY2" fmla="*/ 121854 h 121854"/>
                  <a:gd name="connsiteX3" fmla="*/ 0 w 157162"/>
                  <a:gd name="connsiteY3" fmla="*/ 121854 h 121854"/>
                  <a:gd name="connsiteX4" fmla="*/ 70676 w 157162"/>
                  <a:gd name="connsiteY4" fmla="*/ 0 h 121854"/>
                  <a:gd name="connsiteX0-1" fmla="*/ 157162 w 248602"/>
                  <a:gd name="connsiteY0-2" fmla="*/ 0 h 121854"/>
                  <a:gd name="connsiteX1-3" fmla="*/ 157162 w 248602"/>
                  <a:gd name="connsiteY1-4" fmla="*/ 121854 h 121854"/>
                  <a:gd name="connsiteX2-5" fmla="*/ 0 w 248602"/>
                  <a:gd name="connsiteY2-6" fmla="*/ 121854 h 121854"/>
                  <a:gd name="connsiteX3-7" fmla="*/ 70676 w 248602"/>
                  <a:gd name="connsiteY3-8" fmla="*/ 0 h 121854"/>
                  <a:gd name="connsiteX4-9" fmla="*/ 248602 w 248602"/>
                  <a:gd name="connsiteY4-10" fmla="*/ 91440 h 121854"/>
                  <a:gd name="connsiteX0-11" fmla="*/ 157162 w 157162"/>
                  <a:gd name="connsiteY0-12" fmla="*/ 0 h 121854"/>
                  <a:gd name="connsiteX1-13" fmla="*/ 157162 w 157162"/>
                  <a:gd name="connsiteY1-14" fmla="*/ 121854 h 121854"/>
                  <a:gd name="connsiteX2-15" fmla="*/ 0 w 157162"/>
                  <a:gd name="connsiteY2-16" fmla="*/ 121854 h 121854"/>
                  <a:gd name="connsiteX3-17" fmla="*/ 70676 w 157162"/>
                  <a:gd name="connsiteY3-18" fmla="*/ 0 h 121854"/>
                  <a:gd name="connsiteX0-19" fmla="*/ 157162 w 157162"/>
                  <a:gd name="connsiteY0-20" fmla="*/ 121854 h 121854"/>
                  <a:gd name="connsiteX1-21" fmla="*/ 0 w 157162"/>
                  <a:gd name="connsiteY1-22" fmla="*/ 121854 h 121854"/>
                  <a:gd name="connsiteX2-23" fmla="*/ 70676 w 157162"/>
                  <a:gd name="connsiteY2-24" fmla="*/ 0 h 121854"/>
                </a:gdLst>
                <a:ahLst/>
                <a:cxnLst>
                  <a:cxn ang="0">
                    <a:pos x="connsiteX0-1" y="connsiteY0-2"/>
                  </a:cxn>
                  <a:cxn ang="0">
                    <a:pos x="connsiteX1-3" y="connsiteY1-4"/>
                  </a:cxn>
                  <a:cxn ang="0">
                    <a:pos x="connsiteX2-5" y="connsiteY2-6"/>
                  </a:cxn>
                </a:cxnLst>
                <a:rect l="l" t="t" r="r" b="b"/>
                <a:pathLst>
                  <a:path w="157162" h="121854">
                    <a:moveTo>
                      <a:pt x="157162" y="121854"/>
                    </a:moveTo>
                    <a:lnTo>
                      <a:pt x="0" y="121854"/>
                    </a:lnTo>
                    <a:lnTo>
                      <a:pt x="70676"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9" name="任意多边形 49"/>
              <p:cNvSpPr/>
              <p:nvPr/>
            </p:nvSpPr>
            <p:spPr>
              <a:xfrm>
                <a:off x="2830509" y="2689436"/>
                <a:ext cx="240917" cy="186797"/>
              </a:xfrm>
              <a:custGeom>
                <a:avLst/>
                <a:gdLst>
                  <a:gd name="connsiteX0" fmla="*/ 0 w 157158"/>
                  <a:gd name="connsiteY0" fmla="*/ 0 h 121854"/>
                  <a:gd name="connsiteX1" fmla="*/ 86483 w 157158"/>
                  <a:gd name="connsiteY1" fmla="*/ 0 h 121854"/>
                  <a:gd name="connsiteX2" fmla="*/ 157158 w 157158"/>
                  <a:gd name="connsiteY2" fmla="*/ 121854 h 121854"/>
                  <a:gd name="connsiteX3" fmla="*/ 0 w 157158"/>
                  <a:gd name="connsiteY3" fmla="*/ 121854 h 121854"/>
                  <a:gd name="connsiteX4" fmla="*/ 0 w 157158"/>
                  <a:gd name="connsiteY4" fmla="*/ 0 h 121854"/>
                  <a:gd name="connsiteX0-1" fmla="*/ 0 w 157158"/>
                  <a:gd name="connsiteY0-2" fmla="*/ 0 h 121854"/>
                  <a:gd name="connsiteX1-3" fmla="*/ 86483 w 157158"/>
                  <a:gd name="connsiteY1-4" fmla="*/ 0 h 121854"/>
                  <a:gd name="connsiteX2-5" fmla="*/ 157158 w 157158"/>
                  <a:gd name="connsiteY2-6" fmla="*/ 121854 h 121854"/>
                  <a:gd name="connsiteX3-7" fmla="*/ 0 w 157158"/>
                  <a:gd name="connsiteY3-8" fmla="*/ 121854 h 121854"/>
                  <a:gd name="connsiteX4-9" fmla="*/ 91440 w 157158"/>
                  <a:gd name="connsiteY4-10" fmla="*/ 91440 h 121854"/>
                  <a:gd name="connsiteX0-11" fmla="*/ 0 w 157158"/>
                  <a:gd name="connsiteY0-12" fmla="*/ 0 h 121854"/>
                  <a:gd name="connsiteX1-13" fmla="*/ 86483 w 157158"/>
                  <a:gd name="connsiteY1-14" fmla="*/ 0 h 121854"/>
                  <a:gd name="connsiteX2-15" fmla="*/ 157158 w 157158"/>
                  <a:gd name="connsiteY2-16" fmla="*/ 121854 h 121854"/>
                  <a:gd name="connsiteX3-17" fmla="*/ 0 w 157158"/>
                  <a:gd name="connsiteY3-18" fmla="*/ 121854 h 121854"/>
                  <a:gd name="connsiteX0-19" fmla="*/ 86483 w 157158"/>
                  <a:gd name="connsiteY0-20" fmla="*/ 0 h 121854"/>
                  <a:gd name="connsiteX1-21" fmla="*/ 157158 w 157158"/>
                  <a:gd name="connsiteY1-22" fmla="*/ 121854 h 121854"/>
                  <a:gd name="connsiteX2-23" fmla="*/ 0 w 157158"/>
                  <a:gd name="connsiteY2-24" fmla="*/ 121854 h 121854"/>
                </a:gdLst>
                <a:ahLst/>
                <a:cxnLst>
                  <a:cxn ang="0">
                    <a:pos x="connsiteX0-1" y="connsiteY0-2"/>
                  </a:cxn>
                  <a:cxn ang="0">
                    <a:pos x="connsiteX1-3" y="connsiteY1-4"/>
                  </a:cxn>
                  <a:cxn ang="0">
                    <a:pos x="connsiteX2-5" y="connsiteY2-6"/>
                  </a:cxn>
                </a:cxnLst>
                <a:rect l="l" t="t" r="r" b="b"/>
                <a:pathLst>
                  <a:path w="157158" h="121854">
                    <a:moveTo>
                      <a:pt x="86483" y="0"/>
                    </a:moveTo>
                    <a:lnTo>
                      <a:pt x="157158" y="121854"/>
                    </a:lnTo>
                    <a:lnTo>
                      <a:pt x="0" y="121854"/>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等腰三角形 69"/>
              <p:cNvSpPr/>
              <p:nvPr/>
            </p:nvSpPr>
            <p:spPr>
              <a:xfrm>
                <a:off x="1954416" y="1979857"/>
                <a:ext cx="919889" cy="793005"/>
              </a:xfrm>
              <a:prstGeom prst="triangle">
                <a:avLst/>
              </a:prstGeom>
              <a:noFill/>
              <a:ln>
                <a:solidFill>
                  <a:srgbClr val="00B0F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5" name="Freeform 164"/>
            <p:cNvSpPr>
              <a:spLocks noEditPoints="1"/>
            </p:cNvSpPr>
            <p:nvPr/>
          </p:nvSpPr>
          <p:spPr bwMode="black">
            <a:xfrm>
              <a:off x="2317191" y="2916137"/>
              <a:ext cx="808827" cy="112136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adFill>
              <a:gsLst>
                <a:gs pos="0">
                  <a:srgbClr val="FFFFFF"/>
                </a:gs>
                <a:gs pos="7001">
                  <a:srgbClr val="E6E6E6"/>
                </a:gs>
                <a:gs pos="32001">
                  <a:srgbClr val="7D8496"/>
                </a:gs>
                <a:gs pos="47000">
                  <a:srgbClr val="E6E6E6"/>
                </a:gs>
                <a:gs pos="85001">
                  <a:srgbClr val="7D8496"/>
                </a:gs>
                <a:gs pos="100000">
                  <a:srgbClr val="E6E6E6"/>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82293" tIns="41147" rIns="82293" bIns="41147" numCol="1" anchor="t" anchorCtr="0" compatLnSpc="1"/>
            <a:lstStyle/>
            <a:p>
              <a:pPr algn="ctr" defTabSz="913765" fontAlgn="base">
                <a:defRPr/>
              </a:pPr>
              <a:endParaRPr lang="en-US" sz="1600">
                <a:solidFill>
                  <a:srgbClr val="505050"/>
                </a:solidFill>
                <a:cs typeface="+mn-ea"/>
                <a:sym typeface="+mn-lt"/>
              </a:endParaRPr>
            </a:p>
          </p:txBody>
        </p:sp>
      </p:grpSp>
      <p:sp>
        <p:nvSpPr>
          <p:cNvPr id="79" name="矩形 55"/>
          <p:cNvSpPr>
            <a:spLocks noChangeArrowheads="1"/>
          </p:cNvSpPr>
          <p:nvPr/>
        </p:nvSpPr>
        <p:spPr bwMode="auto">
          <a:xfrm>
            <a:off x="2921299" y="1799077"/>
            <a:ext cx="8024589" cy="497957"/>
          </a:xfrm>
          <a:prstGeom prst="rect">
            <a:avLst/>
          </a:prstGeom>
          <a:noFill/>
          <a:ln>
            <a:noFill/>
          </a:ln>
        </p:spPr>
        <p:txBody>
          <a:bodyPr wrap="square">
            <a:spAutoFit/>
          </a:bodyPr>
          <a:lstStyle/>
          <a:p>
            <a:pPr>
              <a:lnSpc>
                <a:spcPct val="120000"/>
              </a:lnSpc>
            </a:pPr>
            <a:r>
              <a:rPr lang="zh-CN" altLang="en-US" sz="2400" b="1" dirty="0">
                <a:ln/>
                <a:solidFill>
                  <a:schemeClr val="bg1"/>
                </a:solidFill>
                <a:effectLst>
                  <a:outerShdw blurRad="38100" dist="25400" dir="5400000" algn="ctr" rotWithShape="0">
                    <a:srgbClr val="6E747A">
                      <a:alpha val="43000"/>
                    </a:srgbClr>
                  </a:outerShdw>
                </a:effectLst>
                <a:ea typeface="字魂59号-创粗黑"/>
                <a:sym typeface="+mn-lt"/>
              </a:rPr>
              <a:t>功能简介：</a:t>
            </a:r>
            <a:r>
              <a:rPr lang="en-US" altLang="zh-CN" sz="2400" b="1" dirty="0">
                <a:ln/>
                <a:solidFill>
                  <a:schemeClr val="bg1"/>
                </a:solidFill>
                <a:effectLst>
                  <a:outerShdw blurRad="38100" dist="25400" dir="5400000" algn="ctr" rotWithShape="0">
                    <a:srgbClr val="6E747A">
                      <a:alpha val="43000"/>
                    </a:srgbClr>
                  </a:outerShdw>
                </a:effectLst>
                <a:ea typeface="字魂59号-创粗黑"/>
                <a:sym typeface="+mn-lt"/>
              </a:rPr>
              <a:t>IoT</a:t>
            </a:r>
            <a:r>
              <a:rPr lang="zh-CN" altLang="en-US" sz="2400" b="1" dirty="0">
                <a:ln/>
                <a:solidFill>
                  <a:schemeClr val="bg1"/>
                </a:solidFill>
                <a:effectLst>
                  <a:outerShdw blurRad="38100" dist="25400" dir="5400000" algn="ctr" rotWithShape="0">
                    <a:srgbClr val="6E747A">
                      <a:alpha val="43000"/>
                    </a:srgbClr>
                  </a:outerShdw>
                </a:effectLst>
                <a:ea typeface="字魂59号-创粗黑"/>
                <a:sym typeface="+mn-lt"/>
              </a:rPr>
              <a:t>下的</a:t>
            </a:r>
            <a:r>
              <a:rPr lang="en-US" altLang="zh-CN" sz="2400" b="1" dirty="0">
                <a:ln/>
                <a:solidFill>
                  <a:schemeClr val="bg1"/>
                </a:solidFill>
                <a:effectLst>
                  <a:outerShdw blurRad="38100" dist="25400" dir="5400000" algn="ctr" rotWithShape="0">
                    <a:srgbClr val="6E747A">
                      <a:alpha val="43000"/>
                    </a:srgbClr>
                  </a:outerShdw>
                </a:effectLst>
                <a:ea typeface="字魂59号-创粗黑"/>
                <a:sym typeface="+mn-lt"/>
              </a:rPr>
              <a:t>MQTT</a:t>
            </a:r>
            <a:r>
              <a:rPr lang="zh-CN" altLang="en-US" sz="2400" b="1" dirty="0">
                <a:ln/>
                <a:solidFill>
                  <a:schemeClr val="bg1"/>
                </a:solidFill>
                <a:effectLst>
                  <a:outerShdw blurRad="38100" dist="25400" dir="5400000" algn="ctr" rotWithShape="0">
                    <a:srgbClr val="6E747A">
                      <a:alpha val="43000"/>
                    </a:srgbClr>
                  </a:outerShdw>
                </a:effectLst>
                <a:ea typeface="字魂59号-创粗黑"/>
                <a:sym typeface="+mn-lt"/>
              </a:rPr>
              <a:t>消息发布</a:t>
            </a:r>
            <a:r>
              <a:rPr lang="en-US" altLang="zh-CN" sz="2400" b="1" dirty="0">
                <a:ln/>
                <a:solidFill>
                  <a:schemeClr val="bg1"/>
                </a:solidFill>
                <a:effectLst>
                  <a:outerShdw blurRad="38100" dist="25400" dir="5400000" algn="ctr" rotWithShape="0">
                    <a:srgbClr val="6E747A">
                      <a:alpha val="43000"/>
                    </a:srgbClr>
                  </a:outerShdw>
                </a:effectLst>
                <a:ea typeface="字魂59号-创粗黑"/>
                <a:sym typeface="+mn-lt"/>
              </a:rPr>
              <a:t>/</a:t>
            </a:r>
            <a:r>
              <a:rPr lang="zh-CN" altLang="en-US" sz="2400" b="1" dirty="0">
                <a:ln/>
                <a:solidFill>
                  <a:schemeClr val="bg1"/>
                </a:solidFill>
                <a:effectLst>
                  <a:outerShdw blurRad="38100" dist="25400" dir="5400000" algn="ctr" rotWithShape="0">
                    <a:srgbClr val="6E747A">
                      <a:alpha val="43000"/>
                    </a:srgbClr>
                  </a:outerShdw>
                </a:effectLst>
                <a:ea typeface="字魂59号-创粗黑"/>
                <a:sym typeface="+mn-lt"/>
              </a:rPr>
              <a:t>订阅传输协议</a:t>
            </a:r>
          </a:p>
        </p:txBody>
      </p:sp>
      <p:sp>
        <p:nvSpPr>
          <p:cNvPr id="22" name="矩形 21">
            <a:extLst>
              <a:ext uri="{FF2B5EF4-FFF2-40B4-BE49-F238E27FC236}">
                <a16:creationId xmlns:a16="http://schemas.microsoft.com/office/drawing/2014/main" id="{6355489F-430F-FC19-BADE-88853CD56F05}"/>
              </a:ext>
            </a:extLst>
          </p:cNvPr>
          <p:cNvSpPr/>
          <p:nvPr/>
        </p:nvSpPr>
        <p:spPr>
          <a:xfrm>
            <a:off x="2921298" y="2838300"/>
            <a:ext cx="6832301" cy="1836978"/>
          </a:xfrm>
          <a:prstGeom prst="rect">
            <a:avLst/>
          </a:prstGeom>
          <a:noFill/>
        </p:spPr>
        <p:txBody>
          <a:bodyPr wrap="square" lIns="91440" tIns="45720" rIns="91440" bIns="45720" rtlCol="0" anchor="t">
            <a:spAutoFit/>
          </a:bodyPr>
          <a:lstStyle/>
          <a:p>
            <a:pPr>
              <a:lnSpc>
                <a:spcPct val="120000"/>
              </a:lnSpc>
            </a:pPr>
            <a:r>
              <a:rPr lang="zh-CN" altLang="en-US" sz="2400" b="1" dirty="0">
                <a:ln/>
                <a:solidFill>
                  <a:schemeClr val="bg1"/>
                </a:solidFill>
                <a:effectLst>
                  <a:outerShdw blurRad="38100" dist="25400" dir="5400000" algn="ctr" rotWithShape="0">
                    <a:srgbClr val="6E747A">
                      <a:alpha val="43000"/>
                    </a:srgbClr>
                  </a:outerShdw>
                </a:effectLst>
                <a:ea typeface="字魂59号-创粗黑" panose="00000500000000000000" charset="-122"/>
                <a:sym typeface="+mn-lt"/>
              </a:rPr>
              <a:t>技术手段：</a:t>
            </a:r>
            <a:endParaRPr lang="en-US" altLang="zh-CN" dirty="0">
              <a:solidFill>
                <a:schemeClr val="bg1"/>
              </a:solidFill>
              <a:cs typeface="+mn-ea"/>
              <a:sym typeface="+mn-lt"/>
            </a:endParaRPr>
          </a:p>
          <a:p>
            <a:pPr>
              <a:lnSpc>
                <a:spcPct val="120000"/>
              </a:lnSpc>
            </a:pPr>
            <a:r>
              <a:rPr lang="en-US" altLang="zh-CN" dirty="0">
                <a:solidFill>
                  <a:schemeClr val="bg1"/>
                </a:solidFill>
                <a:cs typeface="+mn-ea"/>
                <a:sym typeface="+mn-lt"/>
              </a:rPr>
              <a:t>      </a:t>
            </a:r>
            <a:r>
              <a:rPr lang="en-US" altLang="zh-CN" dirty="0">
                <a:solidFill>
                  <a:schemeClr val="bg1"/>
                </a:solidFill>
                <a:ea typeface="字魂59号-创粗黑"/>
                <a:sym typeface="+mn-lt"/>
              </a:rPr>
              <a:t> </a:t>
            </a:r>
            <a:r>
              <a:rPr lang="zh-CN" altLang="en-US" dirty="0">
                <a:solidFill>
                  <a:schemeClr val="bg1"/>
                </a:solidFill>
                <a:cs typeface="+mn-ea"/>
                <a:sym typeface="+mn-lt"/>
              </a:rPr>
              <a:t>采用</a:t>
            </a:r>
            <a:r>
              <a:rPr lang="zh-CN" altLang="en-US" b="1" dirty="0">
                <a:ln/>
                <a:solidFill>
                  <a:schemeClr val="accent1"/>
                </a:solidFill>
                <a:effectLst>
                  <a:outerShdw blurRad="38100" dist="25400" dir="5400000" algn="ctr" rotWithShape="0">
                    <a:srgbClr val="6E747A">
                      <a:alpha val="43000"/>
                    </a:srgbClr>
                  </a:outerShdw>
                </a:effectLst>
                <a:cs typeface="+mn-ea"/>
                <a:sym typeface="+mn-lt"/>
              </a:rPr>
              <a:t>分立式集群管理模式</a:t>
            </a:r>
            <a:r>
              <a:rPr lang="zh-CN" altLang="en-US" dirty="0">
                <a:solidFill>
                  <a:schemeClr val="bg1"/>
                </a:solidFill>
                <a:cs typeface="+mn-ea"/>
                <a:sym typeface="+mn-lt"/>
              </a:rPr>
              <a:t>，在设备与设备之间实现互联与计算，实现以高效、简明的方式将数据上传至“云端“，除了对系统的后期维护与修复外，还可根据用户的使用情况</a:t>
            </a:r>
            <a:r>
              <a:rPr lang="zh-CN" altLang="en-US" b="1" dirty="0">
                <a:ln/>
                <a:solidFill>
                  <a:schemeClr val="accent1"/>
                </a:solidFill>
                <a:effectLst>
                  <a:outerShdw blurRad="38100" dist="25400" dir="5400000" algn="ctr" rotWithShape="0">
                    <a:srgbClr val="6E747A">
                      <a:alpha val="43000"/>
                    </a:srgbClr>
                  </a:outerShdw>
                </a:effectLst>
                <a:cs typeface="+mn-ea"/>
                <a:sym typeface="+mn-lt"/>
              </a:rPr>
              <a:t>定制化更新其功能</a:t>
            </a:r>
            <a:r>
              <a:rPr lang="zh-CN" altLang="en-US" dirty="0">
                <a:solidFill>
                  <a:schemeClr val="bg1"/>
                </a:solidFill>
                <a:cs typeface="+mn-ea"/>
                <a:sym typeface="+mn-lt"/>
              </a:rPr>
              <a:t>和对更多新功能模块的</a:t>
            </a:r>
            <a:r>
              <a:rPr lang="zh-CN" altLang="en-US" b="1" dirty="0">
                <a:ln/>
                <a:solidFill>
                  <a:schemeClr val="accent1"/>
                </a:solidFill>
                <a:effectLst>
                  <a:outerShdw blurRad="38100" dist="25400" dir="5400000" algn="ctr" rotWithShape="0">
                    <a:srgbClr val="6E747A">
                      <a:alpha val="43000"/>
                    </a:srgbClr>
                  </a:outerShdw>
                </a:effectLst>
                <a:cs typeface="+mn-ea"/>
                <a:sym typeface="+mn-lt"/>
              </a:rPr>
              <a:t>无缝适配</a:t>
            </a:r>
            <a:r>
              <a:rPr lang="zh-CN" altLang="en-US" dirty="0">
                <a:solidFill>
                  <a:schemeClr val="bg1"/>
                </a:solidFill>
                <a:cs typeface="+mn-ea"/>
                <a:sym typeface="+mn-lt"/>
              </a:rPr>
              <a:t>。 </a:t>
            </a:r>
            <a:endParaRPr lang="en-US" dirty="0">
              <a:solidFill>
                <a:schemeClr val="bg1"/>
              </a:solidFill>
              <a:cs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4655" y="212915"/>
            <a:ext cx="4472699"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功能演示</a:t>
            </a:r>
            <a:r>
              <a:rPr lang="en-US" altLang="zh-CN"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a:t>
            </a: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自给智能供配电</a:t>
            </a:r>
          </a:p>
        </p:txBody>
      </p:sp>
      <p:grpSp>
        <p:nvGrpSpPr>
          <p:cNvPr id="50" name="组合 49"/>
          <p:cNvGrpSpPr/>
          <p:nvPr/>
        </p:nvGrpSpPr>
        <p:grpSpPr>
          <a:xfrm flipH="1">
            <a:off x="0" y="780260"/>
            <a:ext cx="5724000" cy="78378"/>
            <a:chOff x="6911145" y="6507480"/>
            <a:chExt cx="4984946" cy="78378"/>
          </a:xfrm>
        </p:grpSpPr>
        <p:sp>
          <p:nvSpPr>
            <p:cNvPr id="51" name="任意多边形 50"/>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51"/>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52"/>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平行四边形 53"/>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54"/>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平行四边形 55"/>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 name="组合 1"/>
          <p:cNvGrpSpPr/>
          <p:nvPr/>
        </p:nvGrpSpPr>
        <p:grpSpPr>
          <a:xfrm>
            <a:off x="720725" y="1219835"/>
            <a:ext cx="1239520" cy="1036955"/>
            <a:chOff x="1170669" y="1761805"/>
            <a:chExt cx="3071995" cy="2648270"/>
          </a:xfrm>
        </p:grpSpPr>
        <p:grpSp>
          <p:nvGrpSpPr>
            <p:cNvPr id="3" name="组合 2"/>
            <p:cNvGrpSpPr/>
            <p:nvPr/>
          </p:nvGrpSpPr>
          <p:grpSpPr>
            <a:xfrm>
              <a:off x="1170669" y="1761805"/>
              <a:ext cx="3071995" cy="2648270"/>
              <a:chOff x="1757296" y="1743363"/>
              <a:chExt cx="1314130" cy="1132870"/>
            </a:xfrm>
          </p:grpSpPr>
          <p:sp>
            <p:nvSpPr>
              <p:cNvPr id="4" name="等腰三角形 3"/>
              <p:cNvSpPr/>
              <p:nvPr/>
            </p:nvSpPr>
            <p:spPr>
              <a:xfrm>
                <a:off x="1827749" y="1830214"/>
                <a:ext cx="1173225" cy="1011395"/>
              </a:xfrm>
              <a:prstGeom prst="triangle">
                <a:avLst/>
              </a:prstGeom>
              <a:noFill/>
              <a:ln w="2540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任意多边形 47"/>
              <p:cNvSpPr/>
              <p:nvPr/>
            </p:nvSpPr>
            <p:spPr>
              <a:xfrm>
                <a:off x="2255204" y="1743363"/>
                <a:ext cx="318313" cy="274407"/>
              </a:xfrm>
              <a:custGeom>
                <a:avLst/>
                <a:gdLst>
                  <a:gd name="connsiteX0" fmla="*/ 103823 w 207646"/>
                  <a:gd name="connsiteY0" fmla="*/ 0 h 179005"/>
                  <a:gd name="connsiteX1" fmla="*/ 207646 w 207646"/>
                  <a:gd name="connsiteY1" fmla="*/ 179005 h 179005"/>
                  <a:gd name="connsiteX2" fmla="*/ 0 w 207646"/>
                  <a:gd name="connsiteY2" fmla="*/ 179005 h 179005"/>
                  <a:gd name="connsiteX3" fmla="*/ 103823 w 207646"/>
                  <a:gd name="connsiteY3" fmla="*/ 0 h 179005"/>
                  <a:gd name="connsiteX0-1" fmla="*/ 0 w 207646"/>
                  <a:gd name="connsiteY0-2" fmla="*/ 179005 h 270445"/>
                  <a:gd name="connsiteX1-3" fmla="*/ 103823 w 207646"/>
                  <a:gd name="connsiteY1-4" fmla="*/ 0 h 270445"/>
                  <a:gd name="connsiteX2-5" fmla="*/ 207646 w 207646"/>
                  <a:gd name="connsiteY2-6" fmla="*/ 179005 h 270445"/>
                  <a:gd name="connsiteX3-7" fmla="*/ 91440 w 207646"/>
                  <a:gd name="connsiteY3-8" fmla="*/ 270445 h 270445"/>
                  <a:gd name="connsiteX0-9" fmla="*/ 0 w 207646"/>
                  <a:gd name="connsiteY0-10" fmla="*/ 179005 h 179005"/>
                  <a:gd name="connsiteX1-11" fmla="*/ 103823 w 207646"/>
                  <a:gd name="connsiteY1-12" fmla="*/ 0 h 179005"/>
                  <a:gd name="connsiteX2-13" fmla="*/ 207646 w 207646"/>
                  <a:gd name="connsiteY2-14" fmla="*/ 179005 h 179005"/>
                </a:gdLst>
                <a:ahLst/>
                <a:cxnLst>
                  <a:cxn ang="0">
                    <a:pos x="connsiteX0-1" y="connsiteY0-2"/>
                  </a:cxn>
                  <a:cxn ang="0">
                    <a:pos x="connsiteX1-3" y="connsiteY1-4"/>
                  </a:cxn>
                  <a:cxn ang="0">
                    <a:pos x="connsiteX2-5" y="connsiteY2-6"/>
                  </a:cxn>
                </a:cxnLst>
                <a:rect l="l" t="t" r="r" b="b"/>
                <a:pathLst>
                  <a:path w="207646" h="179005">
                    <a:moveTo>
                      <a:pt x="0" y="179005"/>
                    </a:moveTo>
                    <a:lnTo>
                      <a:pt x="103823" y="0"/>
                    </a:lnTo>
                    <a:lnTo>
                      <a:pt x="207646" y="179005"/>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任意多边形 48"/>
              <p:cNvSpPr/>
              <p:nvPr/>
            </p:nvSpPr>
            <p:spPr>
              <a:xfrm>
                <a:off x="1757296" y="2689436"/>
                <a:ext cx="240923" cy="186797"/>
              </a:xfrm>
              <a:custGeom>
                <a:avLst/>
                <a:gdLst>
                  <a:gd name="connsiteX0" fmla="*/ 70676 w 157162"/>
                  <a:gd name="connsiteY0" fmla="*/ 0 h 121854"/>
                  <a:gd name="connsiteX1" fmla="*/ 157162 w 157162"/>
                  <a:gd name="connsiteY1" fmla="*/ 0 h 121854"/>
                  <a:gd name="connsiteX2" fmla="*/ 157162 w 157162"/>
                  <a:gd name="connsiteY2" fmla="*/ 121854 h 121854"/>
                  <a:gd name="connsiteX3" fmla="*/ 0 w 157162"/>
                  <a:gd name="connsiteY3" fmla="*/ 121854 h 121854"/>
                  <a:gd name="connsiteX4" fmla="*/ 70676 w 157162"/>
                  <a:gd name="connsiteY4" fmla="*/ 0 h 121854"/>
                  <a:gd name="connsiteX0-1" fmla="*/ 157162 w 248602"/>
                  <a:gd name="connsiteY0-2" fmla="*/ 0 h 121854"/>
                  <a:gd name="connsiteX1-3" fmla="*/ 157162 w 248602"/>
                  <a:gd name="connsiteY1-4" fmla="*/ 121854 h 121854"/>
                  <a:gd name="connsiteX2-5" fmla="*/ 0 w 248602"/>
                  <a:gd name="connsiteY2-6" fmla="*/ 121854 h 121854"/>
                  <a:gd name="connsiteX3-7" fmla="*/ 70676 w 248602"/>
                  <a:gd name="connsiteY3-8" fmla="*/ 0 h 121854"/>
                  <a:gd name="connsiteX4-9" fmla="*/ 248602 w 248602"/>
                  <a:gd name="connsiteY4-10" fmla="*/ 91440 h 121854"/>
                  <a:gd name="connsiteX0-11" fmla="*/ 157162 w 157162"/>
                  <a:gd name="connsiteY0-12" fmla="*/ 0 h 121854"/>
                  <a:gd name="connsiteX1-13" fmla="*/ 157162 w 157162"/>
                  <a:gd name="connsiteY1-14" fmla="*/ 121854 h 121854"/>
                  <a:gd name="connsiteX2-15" fmla="*/ 0 w 157162"/>
                  <a:gd name="connsiteY2-16" fmla="*/ 121854 h 121854"/>
                  <a:gd name="connsiteX3-17" fmla="*/ 70676 w 157162"/>
                  <a:gd name="connsiteY3-18" fmla="*/ 0 h 121854"/>
                  <a:gd name="connsiteX0-19" fmla="*/ 157162 w 157162"/>
                  <a:gd name="connsiteY0-20" fmla="*/ 121854 h 121854"/>
                  <a:gd name="connsiteX1-21" fmla="*/ 0 w 157162"/>
                  <a:gd name="connsiteY1-22" fmla="*/ 121854 h 121854"/>
                  <a:gd name="connsiteX2-23" fmla="*/ 70676 w 157162"/>
                  <a:gd name="connsiteY2-24" fmla="*/ 0 h 121854"/>
                </a:gdLst>
                <a:ahLst/>
                <a:cxnLst>
                  <a:cxn ang="0">
                    <a:pos x="connsiteX0-1" y="connsiteY0-2"/>
                  </a:cxn>
                  <a:cxn ang="0">
                    <a:pos x="connsiteX1-3" y="connsiteY1-4"/>
                  </a:cxn>
                  <a:cxn ang="0">
                    <a:pos x="connsiteX2-5" y="connsiteY2-6"/>
                  </a:cxn>
                </a:cxnLst>
                <a:rect l="l" t="t" r="r" b="b"/>
                <a:pathLst>
                  <a:path w="157162" h="121854">
                    <a:moveTo>
                      <a:pt x="157162" y="121854"/>
                    </a:moveTo>
                    <a:lnTo>
                      <a:pt x="0" y="121854"/>
                    </a:lnTo>
                    <a:lnTo>
                      <a:pt x="70676" y="0"/>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9" name="任意多边形 49"/>
              <p:cNvSpPr/>
              <p:nvPr/>
            </p:nvSpPr>
            <p:spPr>
              <a:xfrm>
                <a:off x="2830509" y="2689436"/>
                <a:ext cx="240917" cy="186797"/>
              </a:xfrm>
              <a:custGeom>
                <a:avLst/>
                <a:gdLst>
                  <a:gd name="connsiteX0" fmla="*/ 0 w 157158"/>
                  <a:gd name="connsiteY0" fmla="*/ 0 h 121854"/>
                  <a:gd name="connsiteX1" fmla="*/ 86483 w 157158"/>
                  <a:gd name="connsiteY1" fmla="*/ 0 h 121854"/>
                  <a:gd name="connsiteX2" fmla="*/ 157158 w 157158"/>
                  <a:gd name="connsiteY2" fmla="*/ 121854 h 121854"/>
                  <a:gd name="connsiteX3" fmla="*/ 0 w 157158"/>
                  <a:gd name="connsiteY3" fmla="*/ 121854 h 121854"/>
                  <a:gd name="connsiteX4" fmla="*/ 0 w 157158"/>
                  <a:gd name="connsiteY4" fmla="*/ 0 h 121854"/>
                  <a:gd name="connsiteX0-1" fmla="*/ 0 w 157158"/>
                  <a:gd name="connsiteY0-2" fmla="*/ 0 h 121854"/>
                  <a:gd name="connsiteX1-3" fmla="*/ 86483 w 157158"/>
                  <a:gd name="connsiteY1-4" fmla="*/ 0 h 121854"/>
                  <a:gd name="connsiteX2-5" fmla="*/ 157158 w 157158"/>
                  <a:gd name="connsiteY2-6" fmla="*/ 121854 h 121854"/>
                  <a:gd name="connsiteX3-7" fmla="*/ 0 w 157158"/>
                  <a:gd name="connsiteY3-8" fmla="*/ 121854 h 121854"/>
                  <a:gd name="connsiteX4-9" fmla="*/ 91440 w 157158"/>
                  <a:gd name="connsiteY4-10" fmla="*/ 91440 h 121854"/>
                  <a:gd name="connsiteX0-11" fmla="*/ 0 w 157158"/>
                  <a:gd name="connsiteY0-12" fmla="*/ 0 h 121854"/>
                  <a:gd name="connsiteX1-13" fmla="*/ 86483 w 157158"/>
                  <a:gd name="connsiteY1-14" fmla="*/ 0 h 121854"/>
                  <a:gd name="connsiteX2-15" fmla="*/ 157158 w 157158"/>
                  <a:gd name="connsiteY2-16" fmla="*/ 121854 h 121854"/>
                  <a:gd name="connsiteX3-17" fmla="*/ 0 w 157158"/>
                  <a:gd name="connsiteY3-18" fmla="*/ 121854 h 121854"/>
                  <a:gd name="connsiteX0-19" fmla="*/ 86483 w 157158"/>
                  <a:gd name="connsiteY0-20" fmla="*/ 0 h 121854"/>
                  <a:gd name="connsiteX1-21" fmla="*/ 157158 w 157158"/>
                  <a:gd name="connsiteY1-22" fmla="*/ 121854 h 121854"/>
                  <a:gd name="connsiteX2-23" fmla="*/ 0 w 157158"/>
                  <a:gd name="connsiteY2-24" fmla="*/ 121854 h 121854"/>
                </a:gdLst>
                <a:ahLst/>
                <a:cxnLst>
                  <a:cxn ang="0">
                    <a:pos x="connsiteX0-1" y="connsiteY0-2"/>
                  </a:cxn>
                  <a:cxn ang="0">
                    <a:pos x="connsiteX1-3" y="connsiteY1-4"/>
                  </a:cxn>
                  <a:cxn ang="0">
                    <a:pos x="connsiteX2-5" y="connsiteY2-6"/>
                  </a:cxn>
                </a:cxnLst>
                <a:rect l="l" t="t" r="r" b="b"/>
                <a:pathLst>
                  <a:path w="157158" h="121854">
                    <a:moveTo>
                      <a:pt x="86483" y="0"/>
                    </a:moveTo>
                    <a:lnTo>
                      <a:pt x="157158" y="121854"/>
                    </a:lnTo>
                    <a:lnTo>
                      <a:pt x="0" y="121854"/>
                    </a:ln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等腰三角形 69"/>
              <p:cNvSpPr/>
              <p:nvPr/>
            </p:nvSpPr>
            <p:spPr>
              <a:xfrm>
                <a:off x="1954416" y="1979857"/>
                <a:ext cx="919889" cy="793005"/>
              </a:xfrm>
              <a:prstGeom prst="triangle">
                <a:avLst/>
              </a:prstGeom>
              <a:noFill/>
              <a:ln>
                <a:solidFill>
                  <a:srgbClr val="00B0F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5" name="Freeform 164"/>
            <p:cNvSpPr>
              <a:spLocks noEditPoints="1"/>
            </p:cNvSpPr>
            <p:nvPr/>
          </p:nvSpPr>
          <p:spPr bwMode="black">
            <a:xfrm>
              <a:off x="2317191" y="2916137"/>
              <a:ext cx="808827" cy="112136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adFill>
              <a:gsLst>
                <a:gs pos="0">
                  <a:srgbClr val="FFFFFF"/>
                </a:gs>
                <a:gs pos="7001">
                  <a:srgbClr val="E6E6E6"/>
                </a:gs>
                <a:gs pos="32001">
                  <a:srgbClr val="7D8496"/>
                </a:gs>
                <a:gs pos="47000">
                  <a:srgbClr val="E6E6E6"/>
                </a:gs>
                <a:gs pos="85001">
                  <a:srgbClr val="7D8496"/>
                </a:gs>
                <a:gs pos="100000">
                  <a:srgbClr val="E6E6E6"/>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82293" tIns="41147" rIns="82293" bIns="41147" numCol="1" anchor="t" anchorCtr="0" compatLnSpc="1"/>
            <a:lstStyle/>
            <a:p>
              <a:pPr algn="ctr" defTabSz="913765" fontAlgn="base">
                <a:defRPr/>
              </a:pPr>
              <a:endParaRPr lang="en-US" sz="1600">
                <a:solidFill>
                  <a:srgbClr val="505050"/>
                </a:solidFill>
                <a:cs typeface="+mn-ea"/>
                <a:sym typeface="+mn-lt"/>
              </a:endParaRPr>
            </a:p>
          </p:txBody>
        </p:sp>
      </p:grpSp>
      <p:sp>
        <p:nvSpPr>
          <p:cNvPr id="79" name="矩形 55"/>
          <p:cNvSpPr>
            <a:spLocks noChangeArrowheads="1"/>
          </p:cNvSpPr>
          <p:nvPr/>
        </p:nvSpPr>
        <p:spPr bwMode="auto">
          <a:xfrm>
            <a:off x="3668000" y="2007811"/>
            <a:ext cx="8128635" cy="497957"/>
          </a:xfrm>
          <a:prstGeom prst="rect">
            <a:avLst/>
          </a:prstGeom>
          <a:noFill/>
          <a:ln>
            <a:noFill/>
          </a:ln>
        </p:spPr>
        <p:txBody>
          <a:bodyPr wrap="square">
            <a:spAutoFit/>
            <a:scene3d>
              <a:camera prst="orthographicFront"/>
              <a:lightRig rig="threePt" dir="t"/>
            </a:scene3d>
          </a:bodyPr>
          <a:lstStyle/>
          <a:p>
            <a:pPr>
              <a:lnSpc>
                <a:spcPct val="120000"/>
              </a:lnSpc>
            </a:pPr>
            <a:r>
              <a:rPr lang="zh-CN" altLang="en-US" sz="2400" b="1" dirty="0">
                <a:ln/>
                <a:solidFill>
                  <a:schemeClr val="bg1"/>
                </a:solidFill>
                <a:effectLst>
                  <a:outerShdw blurRad="38100" dist="25400" dir="5400000" algn="ctr" rotWithShape="0">
                    <a:srgbClr val="6E747A">
                      <a:alpha val="43000"/>
                    </a:srgbClr>
                  </a:outerShdw>
                </a:effectLst>
                <a:ea typeface="字魂59号-创粗黑" panose="00000500000000000000" charset="-122"/>
                <a:sym typeface="+mn-lt"/>
              </a:rPr>
              <a:t>功能简介：利用可拆卸式光伏板将太阳能转换为不间断供电</a:t>
            </a:r>
          </a:p>
        </p:txBody>
      </p:sp>
      <p:sp>
        <p:nvSpPr>
          <p:cNvPr id="22" name="矩形 21"/>
          <p:cNvSpPr/>
          <p:nvPr/>
        </p:nvSpPr>
        <p:spPr>
          <a:xfrm>
            <a:off x="3668000" y="2724416"/>
            <a:ext cx="7820098" cy="2501775"/>
          </a:xfrm>
          <a:prstGeom prst="rect">
            <a:avLst/>
          </a:prstGeom>
          <a:noFill/>
        </p:spPr>
        <p:txBody>
          <a:bodyPr wrap="square" rtlCol="0">
            <a:spAutoFit/>
          </a:bodyPr>
          <a:lstStyle/>
          <a:p>
            <a:pPr>
              <a:lnSpc>
                <a:spcPct val="120000"/>
              </a:lnSpc>
            </a:pPr>
            <a:r>
              <a:rPr lang="zh-CN" altLang="en-US" sz="2400" b="1" dirty="0">
                <a:ln/>
                <a:solidFill>
                  <a:schemeClr val="bg1"/>
                </a:solidFill>
                <a:effectLst>
                  <a:outerShdw blurRad="38100" dist="25400" dir="5400000" algn="ctr" rotWithShape="0">
                    <a:srgbClr val="6E747A">
                      <a:alpha val="43000"/>
                    </a:srgbClr>
                  </a:outerShdw>
                </a:effectLst>
                <a:ea typeface="字魂59号-创粗黑" panose="00000500000000000000" charset="-122"/>
                <a:sym typeface="+mn-lt"/>
              </a:rPr>
              <a:t>技术手段：</a:t>
            </a:r>
            <a:endParaRPr lang="en-US" altLang="zh-CN" dirty="0">
              <a:solidFill>
                <a:schemeClr val="bg1"/>
              </a:solidFill>
              <a:cs typeface="+mn-ea"/>
              <a:sym typeface="+mn-lt"/>
            </a:endParaRPr>
          </a:p>
          <a:p>
            <a:pPr>
              <a:lnSpc>
                <a:spcPct val="120000"/>
              </a:lnSpc>
            </a:pPr>
            <a:r>
              <a:rPr lang="en-US" altLang="zh-CN" dirty="0">
                <a:solidFill>
                  <a:schemeClr val="bg1"/>
                </a:solidFill>
                <a:cs typeface="+mn-ea"/>
                <a:sym typeface="+mn-lt"/>
              </a:rPr>
              <a:t>       </a:t>
            </a:r>
            <a:r>
              <a:rPr lang="zh-CN" altLang="en-US" dirty="0">
                <a:solidFill>
                  <a:schemeClr val="bg1"/>
                </a:solidFill>
                <a:cs typeface="+mn-ea"/>
                <a:sym typeface="+mn-lt"/>
              </a:rPr>
              <a:t>主要使用</a:t>
            </a:r>
            <a:r>
              <a:rPr lang="zh-CN" altLang="en-US" dirty="0">
                <a:solidFill>
                  <a:schemeClr val="accent1"/>
                </a:solidFill>
                <a:effectLst>
                  <a:outerShdw blurRad="38100" dist="25400" dir="5400000" algn="ctr" rotWithShape="0">
                    <a:srgbClr val="6E747A">
                      <a:alpha val="43000"/>
                    </a:srgbClr>
                  </a:outerShdw>
                </a:effectLst>
                <a:cs typeface="+mn-ea"/>
                <a:sym typeface="+mn-lt"/>
              </a:rPr>
              <a:t>自研电源管理算法</a:t>
            </a:r>
            <a:r>
              <a:rPr lang="zh-CN" altLang="en-US" dirty="0">
                <a:solidFill>
                  <a:schemeClr val="bg1"/>
                </a:solidFill>
                <a:cs typeface="+mn-ea"/>
                <a:sym typeface="+mn-lt"/>
              </a:rPr>
              <a:t>，可根据任意光照条件下进行功耗管理——在高照度时可作无间断运算并传输到基站，低照度时可用作无线信号发送到基站。</a:t>
            </a:r>
            <a:r>
              <a:rPr lang="en-US" altLang="zh-CN" dirty="0">
                <a:solidFill>
                  <a:schemeClr val="bg1"/>
                </a:solidFill>
                <a:cs typeface="+mn-ea"/>
                <a:sym typeface="+mn-lt"/>
              </a:rPr>
              <a:t> </a:t>
            </a:r>
          </a:p>
          <a:p>
            <a:pPr>
              <a:lnSpc>
                <a:spcPct val="120000"/>
              </a:lnSpc>
            </a:pPr>
            <a:r>
              <a:rPr lang="zh-CN" altLang="en-US" dirty="0">
                <a:solidFill>
                  <a:schemeClr val="bg1"/>
                </a:solidFill>
                <a:cs typeface="+mn-ea"/>
                <a:sym typeface="+mn-lt"/>
              </a:rPr>
              <a:t>       光伏板使用了</a:t>
            </a:r>
            <a:r>
              <a:rPr lang="zh-CN" altLang="en-US" dirty="0">
                <a:ln/>
                <a:solidFill>
                  <a:schemeClr val="accent1"/>
                </a:solidFill>
                <a:effectLst>
                  <a:outerShdw blurRad="38100" dist="25400" dir="5400000" algn="ctr" rotWithShape="0">
                    <a:srgbClr val="6E747A">
                      <a:alpha val="43000"/>
                    </a:srgbClr>
                  </a:outerShdw>
                </a:effectLst>
                <a:cs typeface="+mn-ea"/>
                <a:sym typeface="+mn-lt"/>
              </a:rPr>
              <a:t>自研高功率电源极板</a:t>
            </a:r>
            <a:r>
              <a:rPr lang="zh-CN" altLang="en-US" dirty="0">
                <a:solidFill>
                  <a:schemeClr val="bg1"/>
                </a:solidFill>
                <a:cs typeface="+mn-ea"/>
                <a:sym typeface="+mn-lt"/>
              </a:rPr>
              <a:t>，进行恒压电源供应，同时配合</a:t>
            </a:r>
            <a:r>
              <a:rPr lang="zh-CN" altLang="en-US" dirty="0">
                <a:ln/>
                <a:solidFill>
                  <a:schemeClr val="accent1"/>
                </a:solidFill>
                <a:effectLst>
                  <a:outerShdw blurRad="38100" dist="25400" dir="5400000" algn="ctr" rotWithShape="0">
                    <a:srgbClr val="6E747A">
                      <a:alpha val="43000"/>
                    </a:srgbClr>
                  </a:outerShdw>
                </a:effectLst>
                <a:cs typeface="+mn-ea"/>
                <a:sym typeface="+mn-lt"/>
              </a:rPr>
              <a:t>大容量低温三元锂电池</a:t>
            </a:r>
            <a:r>
              <a:rPr lang="zh-CN" altLang="en-US" dirty="0">
                <a:solidFill>
                  <a:schemeClr val="bg1"/>
                </a:solidFill>
                <a:cs typeface="+mn-ea"/>
                <a:sym typeface="+mn-lt"/>
              </a:rPr>
              <a:t>以实现模组的不间断工作。</a:t>
            </a:r>
          </a:p>
          <a:p>
            <a:pPr>
              <a:lnSpc>
                <a:spcPct val="120000"/>
              </a:lnSpc>
            </a:pPr>
            <a:r>
              <a:rPr lang="en-US" altLang="zh-CN" dirty="0">
                <a:solidFill>
                  <a:schemeClr val="bg1"/>
                </a:solidFill>
                <a:cs typeface="+mn-ea"/>
                <a:sym typeface="+mn-lt"/>
              </a:rPr>
              <a:t>       </a:t>
            </a:r>
          </a:p>
        </p:txBody>
      </p:sp>
      <p:pic>
        <p:nvPicPr>
          <p:cNvPr id="7" name="图片 6" descr="图片包含 桌子, 行李, 行李箱, 小&#10;&#10;描述已自动生成">
            <a:extLst>
              <a:ext uri="{FF2B5EF4-FFF2-40B4-BE49-F238E27FC236}">
                <a16:creationId xmlns:a16="http://schemas.microsoft.com/office/drawing/2014/main" id="{A4A1EF7B-1624-0FA3-5C01-CDFD12D2DF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567" y="2460617"/>
            <a:ext cx="3196116" cy="2397087"/>
          </a:xfrm>
          <a:prstGeom prst="rect">
            <a:avLst/>
          </a:prstGeom>
        </p:spPr>
      </p:pic>
      <p:pic>
        <p:nvPicPr>
          <p:cNvPr id="11" name="图片 10">
            <a:extLst>
              <a:ext uri="{FF2B5EF4-FFF2-40B4-BE49-F238E27FC236}">
                <a16:creationId xmlns:a16="http://schemas.microsoft.com/office/drawing/2014/main" id="{A5DC0BB5-9242-B66E-580D-73503B3D35BD}"/>
              </a:ext>
            </a:extLst>
          </p:cNvPr>
          <p:cNvPicPr>
            <a:picLocks noChangeAspect="1"/>
          </p:cNvPicPr>
          <p:nvPr/>
        </p:nvPicPr>
        <p:blipFill>
          <a:blip r:embed="rId4"/>
          <a:stretch>
            <a:fillRect/>
          </a:stretch>
        </p:blipFill>
        <p:spPr>
          <a:xfrm>
            <a:off x="248567" y="4044014"/>
            <a:ext cx="1509315" cy="813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935079"/>
            <a:ext cx="11273869" cy="0"/>
          </a:xfrm>
          <a:prstGeom prst="line">
            <a:avLst/>
          </a:prstGeom>
          <a:ln w="12700">
            <a:gradFill flip="none" rotWithShape="1">
              <a:gsLst>
                <a:gs pos="59000">
                  <a:schemeClr val="bg1">
                    <a:alpha val="21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64655" y="212915"/>
            <a:ext cx="1915909" cy="461665"/>
          </a:xfrm>
          <a:prstGeom prst="rect">
            <a:avLst/>
          </a:prstGeom>
          <a:noFill/>
        </p:spPr>
        <p:txBody>
          <a:bodyPr wrap="none" rtlCol="0">
            <a:spAutoFit/>
          </a:bodyPr>
          <a:lstStyle/>
          <a:p>
            <a:pPr marL="342900" indent="-342900">
              <a:buFont typeface="Wingdings" panose="05000000000000000000" pitchFamily="2" charset="2"/>
              <a:buChar char="Ø"/>
            </a:pPr>
            <a:r>
              <a:rPr lang="zh-CN" altLang="en-US" sz="2400" b="1" spc="300" dirty="0">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63500">
                    <a:schemeClr val="accent1">
                      <a:satMod val="175000"/>
                      <a:alpha val="40000"/>
                    </a:schemeClr>
                  </a:glow>
                </a:effectLst>
                <a:cs typeface="+mn-ea"/>
                <a:sym typeface="+mn-lt"/>
              </a:rPr>
              <a:t>更多模组</a:t>
            </a:r>
          </a:p>
        </p:txBody>
      </p:sp>
      <p:grpSp>
        <p:nvGrpSpPr>
          <p:cNvPr id="50" name="组合 49"/>
          <p:cNvGrpSpPr/>
          <p:nvPr/>
        </p:nvGrpSpPr>
        <p:grpSpPr>
          <a:xfrm flipH="1">
            <a:off x="0" y="780260"/>
            <a:ext cx="5724000" cy="78378"/>
            <a:chOff x="6911145" y="6507480"/>
            <a:chExt cx="4984946" cy="78378"/>
          </a:xfrm>
        </p:grpSpPr>
        <p:sp>
          <p:nvSpPr>
            <p:cNvPr id="51" name="任意多边形 50"/>
            <p:cNvSpPr/>
            <p:nvPr/>
          </p:nvSpPr>
          <p:spPr>
            <a:xfrm flipH="1" flipV="1">
              <a:off x="10182596" y="6507480"/>
              <a:ext cx="1713495" cy="78378"/>
            </a:xfrm>
            <a:custGeom>
              <a:avLst/>
              <a:gdLst>
                <a:gd name="connsiteX0" fmla="*/ 1585578 w 1713495"/>
                <a:gd name="connsiteY0" fmla="*/ 78378 h 78378"/>
                <a:gd name="connsiteX1" fmla="*/ 0 w 1713495"/>
                <a:gd name="connsiteY1" fmla="*/ 78378 h 78378"/>
                <a:gd name="connsiteX2" fmla="*/ 0 w 1713495"/>
                <a:gd name="connsiteY2" fmla="*/ 0 h 78378"/>
                <a:gd name="connsiteX3" fmla="*/ 1713495 w 1713495"/>
                <a:gd name="connsiteY3" fmla="*/ 0 h 78378"/>
              </a:gdLst>
              <a:ahLst/>
              <a:cxnLst>
                <a:cxn ang="0">
                  <a:pos x="connsiteX0" y="connsiteY0"/>
                </a:cxn>
                <a:cxn ang="0">
                  <a:pos x="connsiteX1" y="connsiteY1"/>
                </a:cxn>
                <a:cxn ang="0">
                  <a:pos x="connsiteX2" y="connsiteY2"/>
                </a:cxn>
                <a:cxn ang="0">
                  <a:pos x="connsiteX3" y="connsiteY3"/>
                </a:cxn>
              </a:cxnLst>
              <a:rect l="l" t="t" r="r" b="b"/>
              <a:pathLst>
                <a:path w="1713495" h="78378">
                  <a:moveTo>
                    <a:pt x="1585578" y="78378"/>
                  </a:moveTo>
                  <a:lnTo>
                    <a:pt x="0" y="78378"/>
                  </a:lnTo>
                  <a:lnTo>
                    <a:pt x="0" y="0"/>
                  </a:lnTo>
                  <a:lnTo>
                    <a:pt x="1713495" y="0"/>
                  </a:lnTo>
                  <a:close/>
                </a:path>
              </a:pathLst>
            </a:custGeom>
            <a:solidFill>
              <a:srgbClr val="61D6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平行四边形 51"/>
            <p:cNvSpPr/>
            <p:nvPr/>
          </p:nvSpPr>
          <p:spPr>
            <a:xfrm flipH="1" flipV="1">
              <a:off x="8909105" y="6507480"/>
              <a:ext cx="1296000" cy="78378"/>
            </a:xfrm>
            <a:prstGeom prst="parallelogram">
              <a:avLst>
                <a:gd name="adj" fmla="val 163205"/>
              </a:avLst>
            </a:prstGeom>
            <a:solidFill>
              <a:srgbClr val="61D6F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平行四边形 52"/>
            <p:cNvSpPr/>
            <p:nvPr/>
          </p:nvSpPr>
          <p:spPr>
            <a:xfrm flipH="1" flipV="1">
              <a:off x="8031615" y="6507480"/>
              <a:ext cx="900000" cy="78378"/>
            </a:xfrm>
            <a:prstGeom prst="parallelogram">
              <a:avLst>
                <a:gd name="adj" fmla="val 163205"/>
              </a:avLst>
            </a:prstGeom>
            <a:solidFill>
              <a:srgbClr val="61D6F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平行四边形 53"/>
            <p:cNvSpPr/>
            <p:nvPr/>
          </p:nvSpPr>
          <p:spPr>
            <a:xfrm flipH="1" flipV="1">
              <a:off x="7658125" y="6507480"/>
              <a:ext cx="396000" cy="78378"/>
            </a:xfrm>
            <a:prstGeom prst="parallelogram">
              <a:avLst>
                <a:gd name="adj" fmla="val 163205"/>
              </a:avLst>
            </a:prstGeom>
            <a:solidFill>
              <a:srgbClr val="61D6F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平行四边形 54"/>
            <p:cNvSpPr/>
            <p:nvPr/>
          </p:nvSpPr>
          <p:spPr>
            <a:xfrm flipH="1" flipV="1">
              <a:off x="7284635" y="6507480"/>
              <a:ext cx="396000" cy="78378"/>
            </a:xfrm>
            <a:prstGeom prst="parallelogram">
              <a:avLst>
                <a:gd name="adj" fmla="val 163205"/>
              </a:avLst>
            </a:prstGeom>
            <a:solidFill>
              <a:srgbClr val="61D6F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平行四边形 55"/>
            <p:cNvSpPr/>
            <p:nvPr/>
          </p:nvSpPr>
          <p:spPr>
            <a:xfrm flipH="1" flipV="1">
              <a:off x="6911145" y="6507480"/>
              <a:ext cx="396000" cy="78378"/>
            </a:xfrm>
            <a:prstGeom prst="parallelogram">
              <a:avLst>
                <a:gd name="adj" fmla="val 163205"/>
              </a:avLst>
            </a:prstGeom>
            <a:solidFill>
              <a:srgbClr val="61D6F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9" name="矩形 55"/>
          <p:cNvSpPr>
            <a:spLocks noChangeArrowheads="1"/>
          </p:cNvSpPr>
          <p:nvPr/>
        </p:nvSpPr>
        <p:spPr bwMode="auto">
          <a:xfrm>
            <a:off x="3429828" y="2011913"/>
            <a:ext cx="6869316" cy="2834174"/>
          </a:xfrm>
          <a:prstGeom prst="rect">
            <a:avLst/>
          </a:prstGeom>
          <a:noFill/>
          <a:ln>
            <a:noFill/>
          </a:ln>
        </p:spPr>
        <p:txBody>
          <a:bodyPr wrap="square">
            <a:spAutoFit/>
          </a:bodyPr>
          <a:lstStyle/>
          <a:p>
            <a:pPr marL="342900" indent="-342900">
              <a:lnSpc>
                <a:spcPct val="120000"/>
              </a:lnSpc>
              <a:buFont typeface="Wingdings" panose="05000000000000000000" pitchFamily="2" charset="2"/>
              <a:buChar char="Ø"/>
            </a:pPr>
            <a:r>
              <a:rPr lang="zh-CN" altLang="en-US" sz="2000" dirty="0">
                <a:solidFill>
                  <a:schemeClr val="bg1"/>
                </a:solidFill>
                <a:cs typeface="+mn-ea"/>
                <a:sym typeface="+mn-lt"/>
              </a:rPr>
              <a:t>水体质量检测模组：</a:t>
            </a:r>
            <a:endParaRPr lang="en-US" altLang="zh-CN" sz="2000" dirty="0">
              <a:solidFill>
                <a:schemeClr val="bg1"/>
              </a:solidFill>
              <a:cs typeface="+mn-ea"/>
              <a:sym typeface="+mn-lt"/>
            </a:endParaRPr>
          </a:p>
          <a:p>
            <a:pPr>
              <a:lnSpc>
                <a:spcPct val="120000"/>
              </a:lnSpc>
            </a:pPr>
            <a:r>
              <a:rPr lang="zh-CN" altLang="en-US" dirty="0">
                <a:solidFill>
                  <a:schemeClr val="bg1"/>
                </a:solidFill>
                <a:cs typeface="+mn-ea"/>
                <a:sym typeface="+mn-lt"/>
              </a:rPr>
              <a:t>对水体的</a:t>
            </a:r>
            <a:r>
              <a:rPr lang="en-US" altLang="zh-CN" dirty="0">
                <a:solidFill>
                  <a:schemeClr val="bg1"/>
                </a:solidFill>
                <a:cs typeface="+mn-ea"/>
                <a:sym typeface="+mn-lt"/>
              </a:rPr>
              <a:t>PH</a:t>
            </a:r>
            <a:r>
              <a:rPr lang="zh-CN" altLang="en-US" dirty="0">
                <a:solidFill>
                  <a:schemeClr val="bg1"/>
                </a:solidFill>
                <a:cs typeface="+mn-ea"/>
                <a:sym typeface="+mn-lt"/>
              </a:rPr>
              <a:t>值、</a:t>
            </a:r>
            <a:r>
              <a:rPr lang="en-US" altLang="zh-CN" dirty="0">
                <a:solidFill>
                  <a:schemeClr val="bg1"/>
                </a:solidFill>
                <a:cs typeface="+mn-ea"/>
                <a:sym typeface="+mn-lt"/>
              </a:rPr>
              <a:t>TDS</a:t>
            </a:r>
            <a:r>
              <a:rPr lang="zh-CN" altLang="en-US" dirty="0">
                <a:solidFill>
                  <a:schemeClr val="bg1"/>
                </a:solidFill>
                <a:cs typeface="+mn-ea"/>
                <a:sym typeface="+mn-lt"/>
              </a:rPr>
              <a:t>含量、温度、含氧量检测。</a:t>
            </a:r>
            <a:endParaRPr lang="en-US" altLang="zh-CN" dirty="0">
              <a:solidFill>
                <a:schemeClr val="bg1"/>
              </a:solidFill>
              <a:cs typeface="+mn-ea"/>
              <a:sym typeface="+mn-lt"/>
            </a:endParaRPr>
          </a:p>
          <a:p>
            <a:pPr marL="342900" indent="-342900">
              <a:lnSpc>
                <a:spcPct val="120000"/>
              </a:lnSpc>
              <a:buFont typeface="Wingdings" panose="05000000000000000000" pitchFamily="2" charset="2"/>
              <a:buChar char="Ø"/>
            </a:pPr>
            <a:r>
              <a:rPr lang="zh-CN" altLang="en-US" sz="2000" dirty="0">
                <a:solidFill>
                  <a:schemeClr val="bg1"/>
                </a:solidFill>
                <a:cs typeface="+mn-ea"/>
                <a:sym typeface="+mn-lt"/>
              </a:rPr>
              <a:t>卫星定位模组：</a:t>
            </a:r>
            <a:endParaRPr lang="en-US" altLang="zh-CN" sz="2000" dirty="0">
              <a:solidFill>
                <a:schemeClr val="bg1"/>
              </a:solidFill>
              <a:cs typeface="+mn-ea"/>
              <a:sym typeface="+mn-lt"/>
            </a:endParaRPr>
          </a:p>
          <a:p>
            <a:pPr>
              <a:lnSpc>
                <a:spcPct val="120000"/>
              </a:lnSpc>
            </a:pPr>
            <a:r>
              <a:rPr lang="zh-CN" altLang="en-US" dirty="0">
                <a:solidFill>
                  <a:schemeClr val="bg1"/>
                </a:solidFill>
                <a:cs typeface="+mn-ea"/>
                <a:sym typeface="+mn-lt"/>
              </a:rPr>
              <a:t>基于自研的集群式运算算法，多个点位的</a:t>
            </a:r>
            <a:endParaRPr lang="en-US" altLang="zh-CN" dirty="0">
              <a:solidFill>
                <a:schemeClr val="bg1"/>
              </a:solidFill>
              <a:cs typeface="+mn-ea"/>
              <a:sym typeface="+mn-lt"/>
            </a:endParaRPr>
          </a:p>
          <a:p>
            <a:pPr>
              <a:lnSpc>
                <a:spcPct val="120000"/>
              </a:lnSpc>
            </a:pPr>
            <a:r>
              <a:rPr lang="zh-CN" altLang="en-US" dirty="0">
                <a:solidFill>
                  <a:schemeClr val="bg1"/>
                </a:solidFill>
                <a:cs typeface="+mn-ea"/>
                <a:sym typeface="+mn-lt"/>
              </a:rPr>
              <a:t>位置数据共享后组成“网”。</a:t>
            </a:r>
            <a:endParaRPr lang="en-US" altLang="zh-CN" dirty="0">
              <a:solidFill>
                <a:schemeClr val="bg1"/>
              </a:solidFill>
              <a:cs typeface="+mn-ea"/>
              <a:sym typeface="+mn-lt"/>
            </a:endParaRPr>
          </a:p>
          <a:p>
            <a:pPr marL="342900" indent="-342900">
              <a:lnSpc>
                <a:spcPct val="120000"/>
              </a:lnSpc>
              <a:buFont typeface="Wingdings" panose="05000000000000000000" pitchFamily="2" charset="2"/>
              <a:buChar char="Ø"/>
            </a:pPr>
            <a:r>
              <a:rPr lang="zh-CN" altLang="en-US" sz="2000" dirty="0">
                <a:solidFill>
                  <a:schemeClr val="bg1"/>
                </a:solidFill>
                <a:cs typeface="+mn-ea"/>
                <a:sym typeface="+mn-lt"/>
              </a:rPr>
              <a:t>红外防盗模组</a:t>
            </a:r>
            <a:endParaRPr lang="en-US" altLang="zh-CN" sz="2000" dirty="0">
              <a:solidFill>
                <a:schemeClr val="bg1"/>
              </a:solidFill>
              <a:cs typeface="+mn-ea"/>
              <a:sym typeface="+mn-lt"/>
            </a:endParaRPr>
          </a:p>
          <a:p>
            <a:pPr>
              <a:lnSpc>
                <a:spcPct val="120000"/>
              </a:lnSpc>
            </a:pPr>
            <a:r>
              <a:rPr lang="zh-CN" altLang="en-US" dirty="0">
                <a:solidFill>
                  <a:schemeClr val="bg1"/>
                </a:solidFill>
                <a:cs typeface="+mn-ea"/>
                <a:sym typeface="+mn-lt"/>
              </a:rPr>
              <a:t>基于红外信号收发技术，经多个模组互传后组成</a:t>
            </a:r>
            <a:endParaRPr lang="en-US" altLang="zh-CN" dirty="0">
              <a:solidFill>
                <a:schemeClr val="bg1"/>
              </a:solidFill>
              <a:cs typeface="+mn-ea"/>
              <a:sym typeface="+mn-lt"/>
            </a:endParaRPr>
          </a:p>
          <a:p>
            <a:pPr>
              <a:lnSpc>
                <a:spcPct val="120000"/>
              </a:lnSpc>
            </a:pPr>
            <a:r>
              <a:rPr lang="zh-CN" altLang="en-US" dirty="0">
                <a:solidFill>
                  <a:schemeClr val="bg1"/>
                </a:solidFill>
                <a:cs typeface="+mn-ea"/>
                <a:sym typeface="+mn-lt"/>
              </a:rPr>
              <a:t>“无线”防盗网。</a:t>
            </a:r>
          </a:p>
        </p:txBody>
      </p:sp>
    </p:spTree>
    <p:extLst>
      <p:ext uri="{BB962C8B-B14F-4D97-AF65-F5344CB8AC3E}">
        <p14:creationId xmlns:p14="http://schemas.microsoft.com/office/powerpoint/2010/main" val="7613119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高端科技风创新发展公司简介企业宣传PPT模板"/>
  <p:tag name="ISPRING_SCORM_RATE_SLIDES" val="0"/>
  <p:tag name="ISPRING_SCORM_PASSING_SCORE" val="0.000000"/>
  <p:tag name="ISPRING_ULTRA_SCORM_COURSE_ID" val="E6AA6445-A224-4F16-A27D-420860F872C7"/>
  <p:tag name="ISPRINGONLINEFOLDERID" val="0"/>
  <p:tag name="ISPRINGONLINEFOLDERPATH" val="Content List"/>
  <p:tag name="ISPRINGCLOUDFOLDERID" val="0"/>
  <p:tag name="ISPRINGCLOUDFOLDERPATH" val="Repository"/>
  <p:tag name="ISPRING_OUTPUT_FOLDER" val="C:\Users\Administrator\Desktop"/>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KSO_WM_DECORATE_SHAPE_ID" val="8"/>
</p:tagLst>
</file>

<file path=ppt/tags/tag3.xml><?xml version="1.0" encoding="utf-8"?>
<p:tagLst xmlns:a="http://schemas.openxmlformats.org/drawingml/2006/main" xmlns:r="http://schemas.openxmlformats.org/officeDocument/2006/relationships" xmlns:p="http://schemas.openxmlformats.org/presentationml/2006/main">
  <p:tag name="KSO_WM_DECORATE_SHAPE_ID" val="234"/>
</p:tagLst>
</file>

<file path=ppt/tags/tag4.xml><?xml version="1.0" encoding="utf-8"?>
<p:tagLst xmlns:a="http://schemas.openxmlformats.org/drawingml/2006/main" xmlns:r="http://schemas.openxmlformats.org/officeDocument/2006/relationships" xmlns:p="http://schemas.openxmlformats.org/presentationml/2006/main">
  <p:tag name="KSO_WM_DECORATE_SHAPE_ID" val="234"/>
</p:tagLst>
</file>

<file path=ppt/theme/theme1.xml><?xml version="1.0" encoding="utf-8"?>
<a:theme xmlns:a="http://schemas.openxmlformats.org/drawingml/2006/main" name="Office 主题">
  <a:themeElements>
    <a:clrScheme name="自定义 14">
      <a:dk1>
        <a:sysClr val="windowText" lastClr="000000"/>
      </a:dk1>
      <a:lt1>
        <a:sysClr val="window" lastClr="FFFFFF"/>
      </a:lt1>
      <a:dk2>
        <a:srgbClr val="2D3847"/>
      </a:dk2>
      <a:lt2>
        <a:srgbClr val="E7E6E6"/>
      </a:lt2>
      <a:accent1>
        <a:srgbClr val="1285BE"/>
      </a:accent1>
      <a:accent2>
        <a:srgbClr val="0080B4"/>
      </a:accent2>
      <a:accent3>
        <a:srgbClr val="00B0D3"/>
      </a:accent3>
      <a:accent4>
        <a:srgbClr val="3ABFC4"/>
      </a:accent4>
      <a:accent5>
        <a:srgbClr val="21C0D7"/>
      </a:accent5>
      <a:accent6>
        <a:srgbClr val="55D4FA"/>
      </a:accent6>
      <a:hlink>
        <a:srgbClr val="0563C1"/>
      </a:hlink>
      <a:folHlink>
        <a:srgbClr val="954F72"/>
      </a:folHlink>
    </a:clrScheme>
    <a:fontScheme name="bm1b2j11">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772</TotalTime>
  <Words>1332</Words>
  <Application>Microsoft Office PowerPoint</Application>
  <PresentationFormat>宽屏</PresentationFormat>
  <Paragraphs>215</Paragraphs>
  <Slides>23</Slides>
  <Notes>22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方正正黑简体</vt:lpstr>
      <vt:lpstr>方正正纤黑简体</vt:lpstr>
      <vt:lpstr>微软雅黑</vt:lpstr>
      <vt:lpstr>字魂59号-创粗黑</vt:lpstr>
      <vt:lpstr>Arial</vt:lpstr>
      <vt:lpstr>Calibri</vt:lpstr>
      <vt:lpstr>Microsoft Sans Serif</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高端科技风创新发展公司简介企业宣传PPT模板</dc:title>
  <dc:creator>EiTin</dc:creator>
  <cp:lastModifiedBy>Van darkholme</cp:lastModifiedBy>
  <cp:revision>374</cp:revision>
  <dcterms:created xsi:type="dcterms:W3CDTF">2017-03-10T09:23:00Z</dcterms:created>
  <dcterms:modified xsi:type="dcterms:W3CDTF">2022-05-26T15:10:48Z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y fmtid="{D5CDD505-2E9C-101B-9397-08002B2CF9AE}" pid="3" name="ICV">
    <vt:lpwstr>80D4326E24F04DD291CDDFC2333DF71A</vt:lpwstr>
  </property>
</Properties>
</file>